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8" r:id="rId6"/>
    <p:sldId id="259" r:id="rId7"/>
    <p:sldId id="280" r:id="rId8"/>
    <p:sldId id="260" r:id="rId9"/>
    <p:sldId id="261" r:id="rId10"/>
    <p:sldId id="277" r:id="rId11"/>
    <p:sldId id="262" r:id="rId12"/>
    <p:sldId id="263" r:id="rId13"/>
    <p:sldId id="264" r:id="rId14"/>
    <p:sldId id="265" r:id="rId15"/>
    <p:sldId id="266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8EFA00"/>
    <a:srgbClr val="6CD277"/>
    <a:srgbClr val="6DD200"/>
    <a:srgbClr val="00D2AE"/>
    <a:srgbClr val="007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26BEE-9CCE-46CA-D230-58F9F48BF2EA}" v="65" dt="2020-09-07T09:41:47.556"/>
    <p1510:client id="{356226A8-CBF2-452C-4475-4778FAD5D306}" v="6" dt="2020-09-07T15:39:16.957"/>
    <p1510:client id="{40FFE4FC-7D32-4A03-C460-D24774CB112F}" v="1" dt="2020-09-07T15:31:52.964"/>
    <p1510:client id="{653DDE0C-9C80-40C5-DF48-39F16FF10F8F}" v="10" dt="2020-09-07T14:13:24.674"/>
    <p1510:client id="{6BF60AA3-D370-754F-89A2-C8E61CE3A6FE}" v="1" dt="2020-09-07T12:53:11.365"/>
    <p1510:client id="{89912B9C-F4DC-49C5-6EE6-DCA3740D5D47}" v="2" dt="2020-09-07T14:15:28.397"/>
    <p1510:client id="{9B35ECDC-223F-4911-7EAE-409488C7EBB9}" v="50" dt="2020-09-07T11:43:31.438"/>
    <p1510:client id="{E2533047-DE8B-4D1D-03C2-DCE989971DEC}" v="4" dt="2020-09-07T12:52:07.867"/>
    <p1510:client id="{EE20CA65-E1BF-46EE-FA95-3E22381FE206}" v="300" dt="2020-09-07T11:41:20.503"/>
    <p1510:client id="{F9075299-4077-514B-BBDC-CCD847BBABB8}" v="1" dt="2020-09-07T15:36:02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9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0:13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0:14:24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5T10:14:2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F54C8-E8A1-6A47-9409-6521916DB7E5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2BFDC-768D-C944-B07A-CA77A95A0B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60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Wingdings" panose="05000000000000000000" pitchFamily="2" charset="2"/>
              <a:buChar char="q"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Souhaite-t-on résoudre un problème particulier ?  Souhaite-t-on améliorer un produit ou un service existant ?  Souhaite-t-on lancer une nouvelle application ?  </a:t>
            </a:r>
          </a:p>
          <a:p>
            <a:pPr marL="0" indent="0" rtl="0" fontAlgn="base">
              <a:buFont typeface="Wingdings" panose="05000000000000000000" pitchFamily="2" charset="2"/>
              <a:buNone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sont les acteurs concernés</a:t>
            </a:r>
            <a:r>
              <a:rPr lang="fr-F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? 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Quelles sont les attentes des bénéficiaires ?  Quelles sont les parties prenantes ? </a:t>
            </a:r>
          </a:p>
          <a:p>
            <a:pPr marL="0" indent="0" rtl="0" fontAlgn="base">
              <a:buFont typeface="Wingdings" panose="05000000000000000000" pitchFamily="2" charset="2"/>
              <a:buNone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Sondage sur les réseaux sociaux (ex. : 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…),</a:t>
            </a:r>
            <a:r>
              <a:rPr lang="fr-F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Interview d’un expert,  Micro-trottoir  </a:t>
            </a:r>
          </a:p>
          <a:p>
            <a:pPr rtl="0" fontAlgn="base"/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 sera l’apport pour les</a:t>
            </a:r>
            <a:r>
              <a:rPr lang="fr-F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utilisateurs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 ?$</a:t>
            </a:r>
          </a:p>
          <a:p>
            <a:pPr rtl="0" fontAlgn="base"/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langage de programmation  </a:t>
            </a:r>
          </a:p>
          <a:p>
            <a:pPr rtl="0" fontAlgn="base"/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matériel électronique,  </a:t>
            </a:r>
          </a:p>
          <a:p>
            <a:pPr rtl="0" fontAlgn="base"/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 besoins nécessaires à la réalisation du prototype </a:t>
            </a:r>
          </a:p>
          <a:p>
            <a:pPr marL="0" indent="0" rtl="0" fontAlgn="base">
              <a:buFont typeface="Wingdings" panose="05000000000000000000" pitchFamily="2" charset="2"/>
              <a:buNone/>
            </a:pP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 rtl="0" fontAlgn="base">
              <a:buFont typeface="Wingdings" panose="05000000000000000000" pitchFamily="2" charset="2"/>
              <a:buNone/>
            </a:pP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20 min par équipe pendant la dernière séance de TD  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Projection de la vidéo : 90 secondes 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Présentation  : 10 minutes 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Questions : 5 minutes 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err="1">
                <a:latin typeface="+mn-lt"/>
                <a:cs typeface="Calibri" panose="020F0502020204030204" pitchFamily="34" charset="0"/>
              </a:rPr>
              <a:t>D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ébrief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alibri" panose="020F0502020204030204" pitchFamily="34" charset="0"/>
              </a:rPr>
              <a:t> par le tuteur pour l’ensemble des équipes 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rtl="0" fontAlgn="base">
              <a:buFont typeface="Wingdings" panose="05000000000000000000" pitchFamily="2" charset="2"/>
              <a:buNone/>
            </a:pP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Wingdings" panose="05000000000000000000" pitchFamily="2" charset="2"/>
              <a:buChar char="q"/>
            </a:pPr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>
              <a:buFont typeface="Arial" panose="020B0604020202020204" pitchFamily="34" charset="0"/>
              <a:buNone/>
            </a:pPr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None/>
            </a:pPr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29DA1-B795-4C27-9A52-F08E646E16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55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29DA1-B795-4C27-9A52-F08E646E16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38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e 1"/>
          <p:cNvSpPr/>
          <p:nvPr userDrawn="1"/>
        </p:nvSpPr>
        <p:spPr>
          <a:xfrm rot="5400000">
            <a:off x="7880776" y="4727195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Hexagone 2"/>
          <p:cNvSpPr/>
          <p:nvPr userDrawn="1"/>
        </p:nvSpPr>
        <p:spPr>
          <a:xfrm rot="5400000">
            <a:off x="7704305" y="5464399"/>
            <a:ext cx="424672" cy="36609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Délimitation blanche"/>
          <p:cNvSpPr/>
          <p:nvPr userDrawn="1"/>
        </p:nvSpPr>
        <p:spPr>
          <a:xfrm>
            <a:off x="0" y="-6698"/>
            <a:ext cx="7791490" cy="6858000"/>
          </a:xfrm>
          <a:custGeom>
            <a:avLst/>
            <a:gdLst>
              <a:gd name="connsiteX0" fmla="*/ 2667964 w 7749926"/>
              <a:gd name="connsiteY0" fmla="*/ 1959254 h 6858000"/>
              <a:gd name="connsiteX1" fmla="*/ 7749926 w 7749926"/>
              <a:gd name="connsiteY1" fmla="*/ 1959254 h 6858000"/>
              <a:gd name="connsiteX2" fmla="*/ 7749926 w 7749926"/>
              <a:gd name="connsiteY2" fmla="*/ 5035898 h 6858000"/>
              <a:gd name="connsiteX3" fmla="*/ 2667964 w 7749926"/>
              <a:gd name="connsiteY3" fmla="*/ 5035898 h 6858000"/>
              <a:gd name="connsiteX4" fmla="*/ 0 w 7749926"/>
              <a:gd name="connsiteY4" fmla="*/ 0 h 6858000"/>
              <a:gd name="connsiteX5" fmla="*/ 2667960 w 7749926"/>
              <a:gd name="connsiteY5" fmla="*/ 0 h 6858000"/>
              <a:gd name="connsiteX6" fmla="*/ 2667960 w 7749926"/>
              <a:gd name="connsiteY6" fmla="*/ 6858000 h 6858000"/>
              <a:gd name="connsiteX7" fmla="*/ 0 w 7749926"/>
              <a:gd name="connsiteY7" fmla="*/ 6858000 h 6858000"/>
              <a:gd name="connsiteX0" fmla="*/ 2667964 w 7791490"/>
              <a:gd name="connsiteY0" fmla="*/ 1959254 h 6858000"/>
              <a:gd name="connsiteX1" fmla="*/ 7791490 w 7791490"/>
              <a:gd name="connsiteY1" fmla="*/ 1948863 h 6858000"/>
              <a:gd name="connsiteX2" fmla="*/ 7749926 w 7791490"/>
              <a:gd name="connsiteY2" fmla="*/ 5035898 h 6858000"/>
              <a:gd name="connsiteX3" fmla="*/ 2667964 w 7791490"/>
              <a:gd name="connsiteY3" fmla="*/ 5035898 h 6858000"/>
              <a:gd name="connsiteX4" fmla="*/ 2667964 w 7791490"/>
              <a:gd name="connsiteY4" fmla="*/ 1959254 h 6858000"/>
              <a:gd name="connsiteX5" fmla="*/ 0 w 7791490"/>
              <a:gd name="connsiteY5" fmla="*/ 0 h 6858000"/>
              <a:gd name="connsiteX6" fmla="*/ 2667960 w 7791490"/>
              <a:gd name="connsiteY6" fmla="*/ 0 h 6858000"/>
              <a:gd name="connsiteX7" fmla="*/ 2667960 w 7791490"/>
              <a:gd name="connsiteY7" fmla="*/ 6858000 h 6858000"/>
              <a:gd name="connsiteX8" fmla="*/ 0 w 7791490"/>
              <a:gd name="connsiteY8" fmla="*/ 6858000 h 6858000"/>
              <a:gd name="connsiteX9" fmla="*/ 0 w 7791490"/>
              <a:gd name="connsiteY9" fmla="*/ 0 h 6858000"/>
              <a:gd name="connsiteX0" fmla="*/ 2667964 w 7791490"/>
              <a:gd name="connsiteY0" fmla="*/ 1959254 h 6858000"/>
              <a:gd name="connsiteX1" fmla="*/ 7791490 w 7791490"/>
              <a:gd name="connsiteY1" fmla="*/ 1948863 h 6858000"/>
              <a:gd name="connsiteX2" fmla="*/ 7791490 w 7791490"/>
              <a:gd name="connsiteY2" fmla="*/ 5025507 h 6858000"/>
              <a:gd name="connsiteX3" fmla="*/ 2667964 w 7791490"/>
              <a:gd name="connsiteY3" fmla="*/ 5035898 h 6858000"/>
              <a:gd name="connsiteX4" fmla="*/ 2667964 w 7791490"/>
              <a:gd name="connsiteY4" fmla="*/ 1959254 h 6858000"/>
              <a:gd name="connsiteX5" fmla="*/ 0 w 7791490"/>
              <a:gd name="connsiteY5" fmla="*/ 0 h 6858000"/>
              <a:gd name="connsiteX6" fmla="*/ 2667960 w 7791490"/>
              <a:gd name="connsiteY6" fmla="*/ 0 h 6858000"/>
              <a:gd name="connsiteX7" fmla="*/ 2667960 w 7791490"/>
              <a:gd name="connsiteY7" fmla="*/ 6858000 h 6858000"/>
              <a:gd name="connsiteX8" fmla="*/ 0 w 7791490"/>
              <a:gd name="connsiteY8" fmla="*/ 6858000 h 6858000"/>
              <a:gd name="connsiteX9" fmla="*/ 0 w 779149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91490" h="6858000">
                <a:moveTo>
                  <a:pt x="2667964" y="1959254"/>
                </a:moveTo>
                <a:lnTo>
                  <a:pt x="7791490" y="1948863"/>
                </a:lnTo>
                <a:lnTo>
                  <a:pt x="7791490" y="5025507"/>
                </a:lnTo>
                <a:lnTo>
                  <a:pt x="2667964" y="5035898"/>
                </a:lnTo>
                <a:lnTo>
                  <a:pt x="2667964" y="1959254"/>
                </a:lnTo>
                <a:close/>
                <a:moveTo>
                  <a:pt x="0" y="0"/>
                </a:moveTo>
                <a:lnTo>
                  <a:pt x="2667960" y="0"/>
                </a:lnTo>
                <a:lnTo>
                  <a:pt x="26679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bleue"/>
          <p:cNvSpPr/>
          <p:nvPr userDrawn="1"/>
        </p:nvSpPr>
        <p:spPr>
          <a:xfrm flipH="1">
            <a:off x="1221005" y="1945926"/>
            <a:ext cx="1436323" cy="3076645"/>
          </a:xfrm>
          <a:custGeom>
            <a:avLst/>
            <a:gdLst>
              <a:gd name="connsiteX0" fmla="*/ 0 w 1436323"/>
              <a:gd name="connsiteY0" fmla="*/ 0 h 3076645"/>
              <a:gd name="connsiteX1" fmla="*/ 1196931 w 1436323"/>
              <a:gd name="connsiteY1" fmla="*/ 0 h 3076645"/>
              <a:gd name="connsiteX2" fmla="*/ 1436323 w 1436323"/>
              <a:gd name="connsiteY2" fmla="*/ 239392 h 3076645"/>
              <a:gd name="connsiteX3" fmla="*/ 1436323 w 1436323"/>
              <a:gd name="connsiteY3" fmla="*/ 3076645 h 3076645"/>
              <a:gd name="connsiteX4" fmla="*/ 0 w 1436323"/>
              <a:gd name="connsiteY4" fmla="*/ 3076645 h 3076645"/>
              <a:gd name="connsiteX5" fmla="*/ 0 w 1436323"/>
              <a:gd name="connsiteY5" fmla="*/ 0 h 3076645"/>
              <a:gd name="connsiteX0" fmla="*/ 0 w 1436323"/>
              <a:gd name="connsiteY0" fmla="*/ 0 h 3076645"/>
              <a:gd name="connsiteX1" fmla="*/ 1196931 w 1436323"/>
              <a:gd name="connsiteY1" fmla="*/ 0 h 3076645"/>
              <a:gd name="connsiteX2" fmla="*/ 1436323 w 1436323"/>
              <a:gd name="connsiteY2" fmla="*/ 146205 h 3076645"/>
              <a:gd name="connsiteX3" fmla="*/ 1436323 w 1436323"/>
              <a:gd name="connsiteY3" fmla="*/ 3076645 h 3076645"/>
              <a:gd name="connsiteX4" fmla="*/ 0 w 1436323"/>
              <a:gd name="connsiteY4" fmla="*/ 3076645 h 3076645"/>
              <a:gd name="connsiteX5" fmla="*/ 0 w 1436323"/>
              <a:gd name="connsiteY5" fmla="*/ 0 h 3076645"/>
              <a:gd name="connsiteX0" fmla="*/ 0 w 1436323"/>
              <a:gd name="connsiteY0" fmla="*/ 0 h 3076645"/>
              <a:gd name="connsiteX1" fmla="*/ 1196931 w 1436323"/>
              <a:gd name="connsiteY1" fmla="*/ 0 h 3076645"/>
              <a:gd name="connsiteX2" fmla="*/ 1436323 w 1436323"/>
              <a:gd name="connsiteY2" fmla="*/ 138439 h 3076645"/>
              <a:gd name="connsiteX3" fmla="*/ 1436323 w 1436323"/>
              <a:gd name="connsiteY3" fmla="*/ 3076645 h 3076645"/>
              <a:gd name="connsiteX4" fmla="*/ 0 w 1436323"/>
              <a:gd name="connsiteY4" fmla="*/ 3076645 h 3076645"/>
              <a:gd name="connsiteX5" fmla="*/ 0 w 1436323"/>
              <a:gd name="connsiteY5" fmla="*/ 0 h 3076645"/>
              <a:gd name="connsiteX0" fmla="*/ 0 w 1436323"/>
              <a:gd name="connsiteY0" fmla="*/ 0 h 3076645"/>
              <a:gd name="connsiteX1" fmla="*/ 1196931 w 1436323"/>
              <a:gd name="connsiteY1" fmla="*/ 0 h 3076645"/>
              <a:gd name="connsiteX2" fmla="*/ 1436323 w 1436323"/>
              <a:gd name="connsiteY2" fmla="*/ 144264 h 3076645"/>
              <a:gd name="connsiteX3" fmla="*/ 1436323 w 1436323"/>
              <a:gd name="connsiteY3" fmla="*/ 3076645 h 3076645"/>
              <a:gd name="connsiteX4" fmla="*/ 0 w 1436323"/>
              <a:gd name="connsiteY4" fmla="*/ 3076645 h 3076645"/>
              <a:gd name="connsiteX5" fmla="*/ 0 w 1436323"/>
              <a:gd name="connsiteY5" fmla="*/ 0 h 307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6323" h="3076645">
                <a:moveTo>
                  <a:pt x="0" y="0"/>
                </a:moveTo>
                <a:lnTo>
                  <a:pt x="1196931" y="0"/>
                </a:lnTo>
                <a:lnTo>
                  <a:pt x="1436323" y="144264"/>
                </a:lnTo>
                <a:lnTo>
                  <a:pt x="1436323" y="3076645"/>
                </a:lnTo>
                <a:lnTo>
                  <a:pt x="0" y="3076645"/>
                </a:lnTo>
                <a:lnTo>
                  <a:pt x="0" y="0"/>
                </a:lnTo>
                <a:close/>
              </a:path>
            </a:pathLst>
          </a:cu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Logo Efrei Pari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" y="123756"/>
            <a:ext cx="2386594" cy="911942"/>
          </a:xfrm>
          <a:prstGeom prst="rect">
            <a:avLst/>
          </a:prstGeom>
        </p:spPr>
      </p:pic>
      <p:sp>
        <p:nvSpPr>
          <p:cNvPr id="22" name="Espace réservé du texte 19"/>
          <p:cNvSpPr>
            <a:spLocks noGrp="1"/>
          </p:cNvSpPr>
          <p:nvPr>
            <p:ph type="body" sz="quarter" idx="12" hasCustomPrompt="1"/>
          </p:nvPr>
        </p:nvSpPr>
        <p:spPr>
          <a:xfrm>
            <a:off x="2935494" y="4218755"/>
            <a:ext cx="4814433" cy="5539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None/>
              <a:defRPr sz="1500">
                <a:latin typeface="Neo Sans W1G" panose="020B0504030504040204" pitchFamily="34" charset="0"/>
              </a:defRPr>
            </a:lvl1pPr>
          </a:lstStyle>
          <a:p>
            <a:pPr lvl="0"/>
            <a:r>
              <a:rPr lang="fr-FR"/>
              <a:t>Description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>
          <a:xfrm>
            <a:off x="2935494" y="2182490"/>
            <a:ext cx="4814432" cy="1325563"/>
          </a:xfrm>
          <a:prstGeom prst="rect">
            <a:avLst/>
          </a:prstGeom>
        </p:spPr>
        <p:txBody>
          <a:bodyPr anchor="ctr" anchorCtr="0"/>
          <a:lstStyle>
            <a:lvl1pPr>
              <a:defRPr baseline="0"/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5494" y="3518535"/>
            <a:ext cx="4814432" cy="6858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500">
                <a:latin typeface="Neo Sans W1G" panose="020B0504030504040204" pitchFamily="34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75525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sz="quarter" idx="10"/>
          </p:nvPr>
        </p:nvSpPr>
        <p:spPr>
          <a:xfrm>
            <a:off x="429149" y="1876926"/>
            <a:ext cx="11249503" cy="450724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5"/>
              </a:buClr>
              <a:buSzPct val="90000"/>
              <a:buFont typeface="Century Gothic" panose="020B0502020202020204" pitchFamily="34" charset="0"/>
              <a:buChar char="►"/>
              <a:defRPr sz="15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5" y="1341613"/>
            <a:ext cx="9458325" cy="376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24870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EAC-7763-48A8-84FD-5C684E500155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3616-0732-4D05-9FB2-6989FCFE2B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65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80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3078950">
            <a:off x="5981700" y="-1157620"/>
            <a:ext cx="8414657" cy="10656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E9173B-83F3-434A-8754-D8BD6EE32CBC}" type="datetimeFigureOut">
              <a:rPr lang="fr-FR" smtClean="0"/>
              <a:pPr/>
              <a:t>09/09/2020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1693-1B41-3447-AF11-FC217BF09AA8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5415987" y="3451289"/>
            <a:ext cx="5937813" cy="1325563"/>
          </a:xfrm>
        </p:spPr>
        <p:txBody>
          <a:bodyPr>
            <a:normAutofit/>
          </a:bodyPr>
          <a:lstStyle>
            <a:lvl1pPr algn="ctr">
              <a:defRPr sz="4400" b="0" i="0" cap="all" baseline="0">
                <a:solidFill>
                  <a:srgbClr val="3572AC"/>
                </a:solidFill>
                <a:latin typeface="Neo Sans Pro Medium" charset="0"/>
                <a:ea typeface="Neo Sans Pro Medium" charset="0"/>
                <a:cs typeface="Neo Sans Pro Medium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5805999" y="4667997"/>
            <a:ext cx="5157787" cy="823912"/>
          </a:xfrm>
        </p:spPr>
        <p:txBody>
          <a:bodyPr anchor="b"/>
          <a:lstStyle>
            <a:lvl1pPr marL="0" indent="0" algn="ctr">
              <a:buNone/>
              <a:defRPr sz="2400" b="0" i="0">
                <a:solidFill>
                  <a:srgbClr val="81639C"/>
                </a:solidFill>
                <a:latin typeface="Neo Sans Pro" charset="0"/>
                <a:ea typeface="Neo Sans Pro" charset="0"/>
                <a:cs typeface="Neo Sans Pro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834" y="76200"/>
            <a:ext cx="1449931" cy="8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69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1EAC-7763-48A8-84FD-5C684E500155}" type="datetimeFigureOut">
              <a:rPr lang="fr-FR" smtClean="0"/>
              <a:t>09/09/2020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63616-0732-4D05-9FB2-6989FCFE2B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3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1A1051-B1AF-4A6F-9B4F-9B4BDE9B2577}"/>
              </a:ext>
            </a:extLst>
          </p:cNvPr>
          <p:cNvSpPr/>
          <p:nvPr userDrawn="1"/>
        </p:nvSpPr>
        <p:spPr>
          <a:xfrm>
            <a:off x="3789585" y="3610713"/>
            <a:ext cx="8402415" cy="1484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e 9"/>
          <p:cNvSpPr/>
          <p:nvPr userDrawn="1"/>
        </p:nvSpPr>
        <p:spPr>
          <a:xfrm rot="5400000">
            <a:off x="3770594" y="5362191"/>
            <a:ext cx="532195" cy="458789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4"/>
          <p:cNvSpPr>
            <a:spLocks noGrp="1"/>
          </p:cNvSpPr>
          <p:nvPr>
            <p:ph type="title" hasCustomPrompt="1"/>
          </p:nvPr>
        </p:nvSpPr>
        <p:spPr>
          <a:xfrm>
            <a:off x="3989514" y="3679806"/>
            <a:ext cx="7929784" cy="132556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baseline="0"/>
            </a:lvl1pPr>
          </a:lstStyle>
          <a:p>
            <a:r>
              <a:rPr lang="fr-FR"/>
              <a:t>Titre de la partie</a:t>
            </a:r>
          </a:p>
        </p:txBody>
      </p:sp>
      <p:sp>
        <p:nvSpPr>
          <p:cNvPr id="11" name="Hexagone 10"/>
          <p:cNvSpPr/>
          <p:nvPr userDrawn="1"/>
        </p:nvSpPr>
        <p:spPr>
          <a:xfrm rot="5400000">
            <a:off x="1326016" y="3212187"/>
            <a:ext cx="2646056" cy="2281083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Hexagone 12"/>
          <p:cNvSpPr/>
          <p:nvPr userDrawn="1"/>
        </p:nvSpPr>
        <p:spPr>
          <a:xfrm rot="5400000">
            <a:off x="1496894" y="3359492"/>
            <a:ext cx="2304299" cy="1986465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1655763" y="3798868"/>
            <a:ext cx="1985962" cy="1087438"/>
          </a:xfrm>
          <a:prstGeom prst="rect">
            <a:avLst/>
          </a:prstGeom>
        </p:spPr>
        <p:txBody>
          <a:bodyPr anchor="ctr" anchorCtr="1"/>
          <a:lstStyle>
            <a:lvl1pPr marL="0" indent="0">
              <a:lnSpc>
                <a:spcPct val="100000"/>
              </a:lnSpc>
              <a:buNone/>
              <a:defRPr sz="6500" b="1">
                <a:solidFill>
                  <a:schemeClr val="bg1"/>
                </a:solidFill>
                <a:latin typeface="Neo Sans W1G" panose="020B0504030504040204" pitchFamily="34" charset="0"/>
              </a:defRPr>
            </a:lvl1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49625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CA3F1F-1342-444C-A244-AD8B1FCD707B}"/>
              </a:ext>
            </a:extLst>
          </p:cNvPr>
          <p:cNvSpPr/>
          <p:nvPr userDrawn="1"/>
        </p:nvSpPr>
        <p:spPr>
          <a:xfrm>
            <a:off x="10664144" y="0"/>
            <a:ext cx="1527856" cy="6858000"/>
          </a:xfrm>
          <a:prstGeom prst="rect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18" name="Espace réservé du contenu 17"/>
          <p:cNvSpPr>
            <a:spLocks noGrp="1"/>
          </p:cNvSpPr>
          <p:nvPr>
            <p:ph sz="quarter" idx="13"/>
          </p:nvPr>
        </p:nvSpPr>
        <p:spPr>
          <a:xfrm>
            <a:off x="429149" y="1908175"/>
            <a:ext cx="9890508" cy="41386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90000"/>
              <a:buFont typeface="Century Gothic" panose="020B0502020202020204" pitchFamily="34" charset="0"/>
              <a:buChar char="►"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9890508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5" y="1341613"/>
            <a:ext cx="9891032" cy="36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Hexagone 14"/>
          <p:cNvSpPr/>
          <p:nvPr userDrawn="1"/>
        </p:nvSpPr>
        <p:spPr>
          <a:xfrm rot="5400000">
            <a:off x="10616883" y="6371303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Hexagone 15"/>
          <p:cNvSpPr/>
          <p:nvPr userDrawn="1"/>
        </p:nvSpPr>
        <p:spPr>
          <a:xfrm rot="5400000">
            <a:off x="10233247" y="6166967"/>
            <a:ext cx="364414" cy="314150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B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1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CA3F1F-1342-444C-A244-AD8B1FCD707B}"/>
              </a:ext>
            </a:extLst>
          </p:cNvPr>
          <p:cNvSpPr/>
          <p:nvPr userDrawn="1"/>
        </p:nvSpPr>
        <p:spPr>
          <a:xfrm>
            <a:off x="10664144" y="0"/>
            <a:ext cx="1527856" cy="6858000"/>
          </a:xfrm>
          <a:prstGeom prst="rect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13" name="Espace réservé pour une image  12"/>
          <p:cNvSpPr>
            <a:spLocks noGrp="1"/>
          </p:cNvSpPr>
          <p:nvPr>
            <p:ph type="pic" sz="quarter" idx="10"/>
          </p:nvPr>
        </p:nvSpPr>
        <p:spPr>
          <a:xfrm>
            <a:off x="8703917" y="1140912"/>
            <a:ext cx="2879725" cy="4905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6" name="Espace réservé du texte 19"/>
          <p:cNvSpPr>
            <a:spLocks noGrp="1"/>
          </p:cNvSpPr>
          <p:nvPr>
            <p:ph type="body" sz="quarter" idx="12"/>
          </p:nvPr>
        </p:nvSpPr>
        <p:spPr>
          <a:xfrm>
            <a:off x="429148" y="1907628"/>
            <a:ext cx="8021169" cy="41386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Century Gothic" panose="020B0502020202020204" pitchFamily="34" charset="0"/>
              <a:buChar char="►"/>
              <a:defRPr sz="15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9890508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9148" y="1341613"/>
            <a:ext cx="8021168" cy="36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4" name="Hexagone 13"/>
          <p:cNvSpPr/>
          <p:nvPr userDrawn="1"/>
        </p:nvSpPr>
        <p:spPr>
          <a:xfrm rot="5400000">
            <a:off x="11536381" y="5557867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Hexagone 16"/>
          <p:cNvSpPr/>
          <p:nvPr userDrawn="1"/>
        </p:nvSpPr>
        <p:spPr>
          <a:xfrm rot="5400000">
            <a:off x="10248487" y="6314358"/>
            <a:ext cx="364414" cy="314150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BC1"/>
              </a:solidFill>
            </a:endParaRPr>
          </a:p>
        </p:txBody>
      </p:sp>
      <p:sp>
        <p:nvSpPr>
          <p:cNvPr id="18" name="Hexagone 17"/>
          <p:cNvSpPr/>
          <p:nvPr userDrawn="1"/>
        </p:nvSpPr>
        <p:spPr>
          <a:xfrm rot="5400000">
            <a:off x="9964929" y="6506828"/>
            <a:ext cx="249761" cy="215311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B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37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CA3F1F-1342-444C-A244-AD8B1FCD707B}"/>
              </a:ext>
            </a:extLst>
          </p:cNvPr>
          <p:cNvSpPr/>
          <p:nvPr userDrawn="1"/>
        </p:nvSpPr>
        <p:spPr>
          <a:xfrm>
            <a:off x="10664144" y="0"/>
            <a:ext cx="1527856" cy="6858000"/>
          </a:xfrm>
          <a:prstGeom prst="rect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12" name="Espace réservé pour une image  12"/>
          <p:cNvSpPr>
            <a:spLocks noGrp="1"/>
          </p:cNvSpPr>
          <p:nvPr>
            <p:ph type="pic" sz="quarter" idx="10"/>
          </p:nvPr>
        </p:nvSpPr>
        <p:spPr>
          <a:xfrm>
            <a:off x="8703917" y="1140912"/>
            <a:ext cx="2879725" cy="4905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1"/>
          </p:nvPr>
        </p:nvSpPr>
        <p:spPr>
          <a:xfrm>
            <a:off x="5590653" y="1140912"/>
            <a:ext cx="2879725" cy="4905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2"/>
          </p:nvPr>
        </p:nvSpPr>
        <p:spPr>
          <a:xfrm>
            <a:off x="429148" y="1907628"/>
            <a:ext cx="4927965" cy="413865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Font typeface="Century Gothic" panose="020B0502020202020204" pitchFamily="34" charset="0"/>
              <a:buChar char="►"/>
              <a:defRPr sz="15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Hexagone 10"/>
          <p:cNvSpPr/>
          <p:nvPr userDrawn="1"/>
        </p:nvSpPr>
        <p:spPr>
          <a:xfrm rot="5400000">
            <a:off x="11536381" y="5557867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9890508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6" y="1341613"/>
            <a:ext cx="4928488" cy="36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7" name="Hexagone 16"/>
          <p:cNvSpPr/>
          <p:nvPr userDrawn="1"/>
        </p:nvSpPr>
        <p:spPr>
          <a:xfrm rot="5400000">
            <a:off x="10248487" y="6314358"/>
            <a:ext cx="364414" cy="314150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BC1"/>
              </a:solidFill>
            </a:endParaRPr>
          </a:p>
        </p:txBody>
      </p:sp>
      <p:sp>
        <p:nvSpPr>
          <p:cNvPr id="19" name="Hexagone 18"/>
          <p:cNvSpPr/>
          <p:nvPr userDrawn="1"/>
        </p:nvSpPr>
        <p:spPr>
          <a:xfrm rot="5400000">
            <a:off x="9964929" y="6506828"/>
            <a:ext cx="249761" cy="215311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B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15" name="Espace réservé pour une image  14"/>
          <p:cNvSpPr>
            <a:spLocks noGrp="1"/>
          </p:cNvSpPr>
          <p:nvPr>
            <p:ph type="pic" sz="quarter" idx="10"/>
          </p:nvPr>
        </p:nvSpPr>
        <p:spPr>
          <a:xfrm>
            <a:off x="382588" y="390909"/>
            <a:ext cx="3987800" cy="6092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Hexagone 11"/>
          <p:cNvSpPr/>
          <p:nvPr userDrawn="1"/>
        </p:nvSpPr>
        <p:spPr>
          <a:xfrm rot="5400000">
            <a:off x="4343171" y="6216422"/>
            <a:ext cx="449892" cy="387838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19"/>
          <p:cNvSpPr>
            <a:spLocks noGrp="1"/>
          </p:cNvSpPr>
          <p:nvPr>
            <p:ph type="body" sz="quarter" idx="12"/>
          </p:nvPr>
        </p:nvSpPr>
        <p:spPr>
          <a:xfrm>
            <a:off x="4762036" y="1907628"/>
            <a:ext cx="7157261" cy="45761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5"/>
              </a:buClr>
              <a:buFont typeface="Century Gothic" panose="020B0502020202020204" pitchFamily="34" charset="0"/>
              <a:buChar char="►"/>
              <a:defRPr sz="15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itre"/>
          <p:cNvSpPr>
            <a:spLocks noGrp="1"/>
          </p:cNvSpPr>
          <p:nvPr>
            <p:ph type="title" hasCustomPrompt="1"/>
          </p:nvPr>
        </p:nvSpPr>
        <p:spPr>
          <a:xfrm>
            <a:off x="4762036" y="0"/>
            <a:ext cx="6373138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762036" y="1323889"/>
            <a:ext cx="7157260" cy="36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3" name="Hexagone 12"/>
          <p:cNvSpPr/>
          <p:nvPr userDrawn="1"/>
        </p:nvSpPr>
        <p:spPr>
          <a:xfrm rot="5400000">
            <a:off x="4714844" y="6611008"/>
            <a:ext cx="299552" cy="258235"/>
          </a:xfrm>
          <a:prstGeom prst="hexagon">
            <a:avLst/>
          </a:pr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01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lanc"/>
          <p:cNvSpPr/>
          <p:nvPr userDrawn="1"/>
        </p:nvSpPr>
        <p:spPr>
          <a:xfrm>
            <a:off x="0" y="4557887"/>
            <a:ext cx="12192000" cy="23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droite">
            <a:extLst>
              <a:ext uri="{FF2B5EF4-FFF2-40B4-BE49-F238E27FC236}">
                <a16:creationId xmlns:a16="http://schemas.microsoft.com/office/drawing/2014/main" id="{46D103B4-E407-489C-BDAB-33269A8E6E4D}"/>
              </a:ext>
            </a:extLst>
          </p:cNvPr>
          <p:cNvSpPr/>
          <p:nvPr userDrawn="1"/>
        </p:nvSpPr>
        <p:spPr>
          <a:xfrm>
            <a:off x="7984184" y="3088255"/>
            <a:ext cx="3012440" cy="3769745"/>
          </a:xfrm>
          <a:prstGeom prst="rect">
            <a:avLst/>
          </a:prstGeom>
          <a:solidFill>
            <a:srgbClr val="007B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7" name="Rectangle milieu">
            <a:extLst>
              <a:ext uri="{FF2B5EF4-FFF2-40B4-BE49-F238E27FC236}">
                <a16:creationId xmlns:a16="http://schemas.microsoft.com/office/drawing/2014/main" id="{45F98A88-E9B7-461C-836A-574568284725}"/>
              </a:ext>
            </a:extLst>
          </p:cNvPr>
          <p:cNvSpPr/>
          <p:nvPr userDrawn="1"/>
        </p:nvSpPr>
        <p:spPr>
          <a:xfrm>
            <a:off x="4589780" y="3088255"/>
            <a:ext cx="3012440" cy="3769745"/>
          </a:xfrm>
          <a:prstGeom prst="rect">
            <a:avLst/>
          </a:prstGeom>
          <a:solidFill>
            <a:srgbClr val="007B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44" name="Rectangle gauche"/>
          <p:cNvSpPr/>
          <p:nvPr userDrawn="1"/>
        </p:nvSpPr>
        <p:spPr>
          <a:xfrm flipH="1">
            <a:off x="1195376" y="3088255"/>
            <a:ext cx="3020676" cy="3769745"/>
          </a:xfrm>
          <a:custGeom>
            <a:avLst/>
            <a:gdLst>
              <a:gd name="connsiteX0" fmla="*/ 0 w 3020676"/>
              <a:gd name="connsiteY0" fmla="*/ 0 h 3769745"/>
              <a:gd name="connsiteX1" fmla="*/ 2517220 w 3020676"/>
              <a:gd name="connsiteY1" fmla="*/ 0 h 3769745"/>
              <a:gd name="connsiteX2" fmla="*/ 3020676 w 3020676"/>
              <a:gd name="connsiteY2" fmla="*/ 503456 h 3769745"/>
              <a:gd name="connsiteX3" fmla="*/ 3020676 w 3020676"/>
              <a:gd name="connsiteY3" fmla="*/ 3769745 h 3769745"/>
              <a:gd name="connsiteX4" fmla="*/ 0 w 3020676"/>
              <a:gd name="connsiteY4" fmla="*/ 3769745 h 3769745"/>
              <a:gd name="connsiteX5" fmla="*/ 0 w 3020676"/>
              <a:gd name="connsiteY5" fmla="*/ 0 h 3769745"/>
              <a:gd name="connsiteX0" fmla="*/ 0 w 3020676"/>
              <a:gd name="connsiteY0" fmla="*/ 0 h 3769745"/>
              <a:gd name="connsiteX1" fmla="*/ 2021920 w 3020676"/>
              <a:gd name="connsiteY1" fmla="*/ 1905 h 3769745"/>
              <a:gd name="connsiteX2" fmla="*/ 3020676 w 3020676"/>
              <a:gd name="connsiteY2" fmla="*/ 503456 h 3769745"/>
              <a:gd name="connsiteX3" fmla="*/ 3020676 w 3020676"/>
              <a:gd name="connsiteY3" fmla="*/ 3769745 h 3769745"/>
              <a:gd name="connsiteX4" fmla="*/ 0 w 3020676"/>
              <a:gd name="connsiteY4" fmla="*/ 3769745 h 3769745"/>
              <a:gd name="connsiteX5" fmla="*/ 0 w 3020676"/>
              <a:gd name="connsiteY5" fmla="*/ 0 h 376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0676" h="3769745">
                <a:moveTo>
                  <a:pt x="0" y="0"/>
                </a:moveTo>
                <a:lnTo>
                  <a:pt x="2021920" y="1905"/>
                </a:lnTo>
                <a:lnTo>
                  <a:pt x="3020676" y="503456"/>
                </a:lnTo>
                <a:lnTo>
                  <a:pt x="3020676" y="3769745"/>
                </a:lnTo>
                <a:lnTo>
                  <a:pt x="0" y="3769745"/>
                </a:lnTo>
                <a:lnTo>
                  <a:pt x="0" y="0"/>
                </a:lnTo>
                <a:close/>
              </a:path>
            </a:pathLst>
          </a:cu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fr-FR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4"/>
          </p:nvPr>
        </p:nvSpPr>
        <p:spPr>
          <a:xfrm>
            <a:off x="1381739" y="3465513"/>
            <a:ext cx="2647950" cy="31448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Espace réservé du texte 45"/>
          <p:cNvSpPr>
            <a:spLocks noGrp="1"/>
          </p:cNvSpPr>
          <p:nvPr>
            <p:ph type="body" sz="quarter" idx="16"/>
          </p:nvPr>
        </p:nvSpPr>
        <p:spPr>
          <a:xfrm>
            <a:off x="8166429" y="3465387"/>
            <a:ext cx="2647950" cy="31448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defRPr lang="fr-FR" sz="15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47" name="Espace réservé du texte 45"/>
          <p:cNvSpPr>
            <a:spLocks noGrp="1"/>
          </p:cNvSpPr>
          <p:nvPr>
            <p:ph type="body" sz="quarter" idx="15"/>
          </p:nvPr>
        </p:nvSpPr>
        <p:spPr>
          <a:xfrm>
            <a:off x="4772025" y="3465387"/>
            <a:ext cx="2647950" cy="31448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defRPr lang="fr-FR" sz="15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5" y="1341613"/>
            <a:ext cx="10516124" cy="4369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3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pic>
        <p:nvPicPr>
          <p:cNvPr id="19" name="Logo Efrei Paris - cub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20" name="Hexagone 19"/>
          <p:cNvSpPr/>
          <p:nvPr userDrawn="1"/>
        </p:nvSpPr>
        <p:spPr>
          <a:xfrm rot="5400000">
            <a:off x="381365" y="3533429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Hexagone 20"/>
          <p:cNvSpPr/>
          <p:nvPr userDrawn="1"/>
        </p:nvSpPr>
        <p:spPr>
          <a:xfrm rot="5400000">
            <a:off x="378025" y="3043505"/>
            <a:ext cx="382399" cy="32965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03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blanc"/>
          <p:cNvSpPr/>
          <p:nvPr userDrawn="1"/>
        </p:nvSpPr>
        <p:spPr>
          <a:xfrm>
            <a:off x="0" y="4557887"/>
            <a:ext cx="12192000" cy="23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D103B4-E407-489C-BDAB-33269A8E6E4D}"/>
              </a:ext>
            </a:extLst>
          </p:cNvPr>
          <p:cNvSpPr/>
          <p:nvPr userDrawn="1"/>
        </p:nvSpPr>
        <p:spPr>
          <a:xfrm>
            <a:off x="6286982" y="3088254"/>
            <a:ext cx="4709642" cy="3769747"/>
          </a:xfrm>
          <a:prstGeom prst="rect">
            <a:avLst/>
          </a:prstGeom>
          <a:solidFill>
            <a:srgbClr val="007B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avec coin rogné 4"/>
          <p:cNvSpPr/>
          <p:nvPr userDrawn="1"/>
        </p:nvSpPr>
        <p:spPr>
          <a:xfrm flipH="1">
            <a:off x="1195376" y="3088254"/>
            <a:ext cx="4709642" cy="3769746"/>
          </a:xfrm>
          <a:custGeom>
            <a:avLst/>
            <a:gdLst>
              <a:gd name="connsiteX0" fmla="*/ 0 w 4709642"/>
              <a:gd name="connsiteY0" fmla="*/ 0 h 3769746"/>
              <a:gd name="connsiteX1" fmla="*/ 4081338 w 4709642"/>
              <a:gd name="connsiteY1" fmla="*/ 0 h 3769746"/>
              <a:gd name="connsiteX2" fmla="*/ 4709642 w 4709642"/>
              <a:gd name="connsiteY2" fmla="*/ 628304 h 3769746"/>
              <a:gd name="connsiteX3" fmla="*/ 4709642 w 4709642"/>
              <a:gd name="connsiteY3" fmla="*/ 3769746 h 3769746"/>
              <a:gd name="connsiteX4" fmla="*/ 0 w 4709642"/>
              <a:gd name="connsiteY4" fmla="*/ 3769746 h 3769746"/>
              <a:gd name="connsiteX5" fmla="*/ 0 w 4709642"/>
              <a:gd name="connsiteY5" fmla="*/ 0 h 3769746"/>
              <a:gd name="connsiteX0" fmla="*/ 0 w 4709642"/>
              <a:gd name="connsiteY0" fmla="*/ 0 h 3769746"/>
              <a:gd name="connsiteX1" fmla="*/ 3515553 w 4709642"/>
              <a:gd name="connsiteY1" fmla="*/ 0 h 3769746"/>
              <a:gd name="connsiteX2" fmla="*/ 4709642 w 4709642"/>
              <a:gd name="connsiteY2" fmla="*/ 628304 h 3769746"/>
              <a:gd name="connsiteX3" fmla="*/ 4709642 w 4709642"/>
              <a:gd name="connsiteY3" fmla="*/ 3769746 h 3769746"/>
              <a:gd name="connsiteX4" fmla="*/ 0 w 4709642"/>
              <a:gd name="connsiteY4" fmla="*/ 3769746 h 3769746"/>
              <a:gd name="connsiteX5" fmla="*/ 0 w 4709642"/>
              <a:gd name="connsiteY5" fmla="*/ 0 h 376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9642" h="3769746">
                <a:moveTo>
                  <a:pt x="0" y="0"/>
                </a:moveTo>
                <a:lnTo>
                  <a:pt x="3515553" y="0"/>
                </a:lnTo>
                <a:lnTo>
                  <a:pt x="4709642" y="628304"/>
                </a:lnTo>
                <a:lnTo>
                  <a:pt x="4709642" y="3769746"/>
                </a:lnTo>
                <a:lnTo>
                  <a:pt x="0" y="3769746"/>
                </a:lnTo>
                <a:lnTo>
                  <a:pt x="0" y="0"/>
                </a:lnTo>
                <a:close/>
              </a:path>
            </a:pathLst>
          </a:cu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texte 45"/>
          <p:cNvSpPr>
            <a:spLocks noGrp="1"/>
          </p:cNvSpPr>
          <p:nvPr>
            <p:ph type="body" sz="quarter" idx="15"/>
          </p:nvPr>
        </p:nvSpPr>
        <p:spPr>
          <a:xfrm>
            <a:off x="6664718" y="3472939"/>
            <a:ext cx="3954170" cy="3000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defRPr lang="fr-FR" sz="1500" kern="1200" dirty="0" smtClean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</a:pPr>
            <a:r>
              <a:rPr lang="fr-FR"/>
              <a:t>Cliquez pour modifier les styles du texte du masque</a:t>
            </a:r>
          </a:p>
        </p:txBody>
      </p:sp>
      <p:pic>
        <p:nvPicPr>
          <p:cNvPr id="19" name="Logo Efrei Paris - cub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27" name="Espace réservé du texte 45"/>
          <p:cNvSpPr>
            <a:spLocks noGrp="1"/>
          </p:cNvSpPr>
          <p:nvPr>
            <p:ph type="body" sz="quarter" idx="14"/>
          </p:nvPr>
        </p:nvSpPr>
        <p:spPr>
          <a:xfrm>
            <a:off x="1573112" y="3480959"/>
            <a:ext cx="3954170" cy="3000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6" y="1341612"/>
            <a:ext cx="10516124" cy="446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5" name="Hexagone 14"/>
          <p:cNvSpPr/>
          <p:nvPr userDrawn="1"/>
        </p:nvSpPr>
        <p:spPr>
          <a:xfrm rot="5400000">
            <a:off x="381365" y="3533429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Hexagone 15"/>
          <p:cNvSpPr/>
          <p:nvPr userDrawn="1"/>
        </p:nvSpPr>
        <p:spPr>
          <a:xfrm rot="5400000">
            <a:off x="378025" y="3043505"/>
            <a:ext cx="382399" cy="32965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77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blanc"/>
          <p:cNvSpPr/>
          <p:nvPr userDrawn="1"/>
        </p:nvSpPr>
        <p:spPr>
          <a:xfrm>
            <a:off x="0" y="4557887"/>
            <a:ext cx="12192000" cy="230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880" y="251087"/>
            <a:ext cx="588418" cy="568601"/>
          </a:xfrm>
          <a:prstGeom prst="rect">
            <a:avLst/>
          </a:prstGeom>
        </p:spPr>
      </p:pic>
      <p:sp>
        <p:nvSpPr>
          <p:cNvPr id="26" name="Rectangle avec coin rogné 25"/>
          <p:cNvSpPr/>
          <p:nvPr userDrawn="1"/>
        </p:nvSpPr>
        <p:spPr>
          <a:xfrm flipH="1">
            <a:off x="1195371" y="3092532"/>
            <a:ext cx="9801247" cy="3765468"/>
          </a:xfrm>
          <a:custGeom>
            <a:avLst/>
            <a:gdLst>
              <a:gd name="connsiteX0" fmla="*/ 0 w 9801247"/>
              <a:gd name="connsiteY0" fmla="*/ 0 h 3765468"/>
              <a:gd name="connsiteX1" fmla="*/ 9173656 w 9801247"/>
              <a:gd name="connsiteY1" fmla="*/ 0 h 3765468"/>
              <a:gd name="connsiteX2" fmla="*/ 9801247 w 9801247"/>
              <a:gd name="connsiteY2" fmla="*/ 627591 h 3765468"/>
              <a:gd name="connsiteX3" fmla="*/ 9801247 w 9801247"/>
              <a:gd name="connsiteY3" fmla="*/ 3765468 h 3765468"/>
              <a:gd name="connsiteX4" fmla="*/ 0 w 9801247"/>
              <a:gd name="connsiteY4" fmla="*/ 3765468 h 3765468"/>
              <a:gd name="connsiteX5" fmla="*/ 0 w 9801247"/>
              <a:gd name="connsiteY5" fmla="*/ 0 h 3765468"/>
              <a:gd name="connsiteX0" fmla="*/ 0 w 9801247"/>
              <a:gd name="connsiteY0" fmla="*/ 0 h 3765468"/>
              <a:gd name="connsiteX1" fmla="*/ 8569771 w 9801247"/>
              <a:gd name="connsiteY1" fmla="*/ 3810 h 3765468"/>
              <a:gd name="connsiteX2" fmla="*/ 9801247 w 9801247"/>
              <a:gd name="connsiteY2" fmla="*/ 627591 h 3765468"/>
              <a:gd name="connsiteX3" fmla="*/ 9801247 w 9801247"/>
              <a:gd name="connsiteY3" fmla="*/ 3765468 h 3765468"/>
              <a:gd name="connsiteX4" fmla="*/ 0 w 9801247"/>
              <a:gd name="connsiteY4" fmla="*/ 3765468 h 3765468"/>
              <a:gd name="connsiteX5" fmla="*/ 0 w 9801247"/>
              <a:gd name="connsiteY5" fmla="*/ 0 h 376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01247" h="3765468">
                <a:moveTo>
                  <a:pt x="0" y="0"/>
                </a:moveTo>
                <a:lnTo>
                  <a:pt x="8569771" y="3810"/>
                </a:lnTo>
                <a:lnTo>
                  <a:pt x="9801247" y="627591"/>
                </a:lnTo>
                <a:lnTo>
                  <a:pt x="9801247" y="3765468"/>
                </a:lnTo>
                <a:lnTo>
                  <a:pt x="0" y="3765468"/>
                </a:lnTo>
                <a:lnTo>
                  <a:pt x="0" y="0"/>
                </a:lnTo>
                <a:close/>
              </a:path>
            </a:pathLst>
          </a:custGeom>
          <a:solidFill>
            <a:srgbClr val="00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space réservé du texte 45"/>
          <p:cNvSpPr>
            <a:spLocks noGrp="1"/>
          </p:cNvSpPr>
          <p:nvPr>
            <p:ph type="body" sz="quarter" idx="14"/>
          </p:nvPr>
        </p:nvSpPr>
        <p:spPr>
          <a:xfrm>
            <a:off x="1580354" y="3464918"/>
            <a:ext cx="9031286" cy="3000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SzPct val="90000"/>
              <a:buFont typeface="Century Gothic" panose="020B0502020202020204" pitchFamily="34" charset="0"/>
              <a:buChar char="►"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itre"/>
          <p:cNvSpPr>
            <a:spLocks noGrp="1"/>
          </p:cNvSpPr>
          <p:nvPr>
            <p:ph type="title" hasCustomPrompt="1"/>
          </p:nvPr>
        </p:nvSpPr>
        <p:spPr>
          <a:xfrm>
            <a:off x="429149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3000"/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7" hasCustomPrompt="1"/>
          </p:nvPr>
        </p:nvSpPr>
        <p:spPr>
          <a:xfrm>
            <a:off x="428625" y="1341612"/>
            <a:ext cx="10516124" cy="4369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1">
                <a:latin typeface="Neo Sans W1G" panose="020B0504030504040204" pitchFamily="34" charset="0"/>
              </a:defRPr>
            </a:lvl1pPr>
            <a:lvl2pPr>
              <a:defRPr b="1" i="1">
                <a:latin typeface="Neo Sans W1G" panose="020B0504030504040204" pitchFamily="34" charset="0"/>
              </a:defRPr>
            </a:lvl2pPr>
            <a:lvl3pPr>
              <a:defRPr b="1" i="1">
                <a:latin typeface="Neo Sans W1G" panose="020B0504030504040204" pitchFamily="34" charset="0"/>
              </a:defRPr>
            </a:lvl3pPr>
            <a:lvl4pPr>
              <a:defRPr b="1" i="1">
                <a:latin typeface="Neo Sans W1G" panose="020B0504030504040204" pitchFamily="34" charset="0"/>
              </a:defRPr>
            </a:lvl4pPr>
            <a:lvl5pPr>
              <a:defRPr b="1" i="1">
                <a:latin typeface="Neo Sans W1G" panose="020B0504030504040204" pitchFamily="34" charset="0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12" name="Hexagone 11"/>
          <p:cNvSpPr/>
          <p:nvPr userDrawn="1"/>
        </p:nvSpPr>
        <p:spPr>
          <a:xfrm rot="5400000">
            <a:off x="381365" y="3533429"/>
            <a:ext cx="685274" cy="59075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Hexagone 12"/>
          <p:cNvSpPr/>
          <p:nvPr userDrawn="1"/>
        </p:nvSpPr>
        <p:spPr>
          <a:xfrm rot="5400000">
            <a:off x="378025" y="3043505"/>
            <a:ext cx="382399" cy="32965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3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1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7" r:id="rId9"/>
    <p:sldLayoutId id="2147483656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Neo Sans W1G" panose="020B05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iV2dwDTRAhA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2"/>
          </p:nvPr>
        </p:nvSpPr>
        <p:spPr>
          <a:xfrm>
            <a:off x="2724136" y="4207631"/>
            <a:ext cx="4814433" cy="553997"/>
          </a:xfrm>
        </p:spPr>
        <p:txBody>
          <a:bodyPr lIns="91440" tIns="45720" rIns="91440" bIns="45720" anchor="ctr" anchorCtr="0">
            <a:normAutofit fontScale="92500" lnSpcReduction="20000"/>
          </a:bodyPr>
          <a:lstStyle/>
          <a:p>
            <a:r>
              <a:rPr lang="fr-FR">
                <a:latin typeface="Neo Sans W1G"/>
              </a:rPr>
              <a:t>Helen Kassel</a:t>
            </a:r>
            <a:endParaRPr lang="fr-FR"/>
          </a:p>
          <a:p>
            <a:r>
              <a:rPr lang="fr-FR">
                <a:latin typeface="Neo Sans W1G"/>
              </a:rPr>
              <a:t>Responsable des projets transverses cycle 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PROJET TRANSVERSE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668516" y="3429542"/>
            <a:ext cx="5526372" cy="702486"/>
          </a:xfrm>
        </p:spPr>
        <p:txBody>
          <a:bodyPr lIns="91440" tIns="45720" rIns="91440" bIns="45720" anchor="ctr" anchorCtr="0"/>
          <a:lstStyle/>
          <a:p>
            <a:r>
              <a:rPr lang="fr-FR">
                <a:latin typeface="Neo Sans W1G"/>
              </a:rPr>
              <a:t>L3, L3-BN, L3-LC, L3-INT, L3 NEW</a:t>
            </a:r>
          </a:p>
        </p:txBody>
      </p:sp>
    </p:spTree>
    <p:extLst>
      <p:ext uri="{BB962C8B-B14F-4D97-AF65-F5344CB8AC3E}">
        <p14:creationId xmlns:p14="http://schemas.microsoft.com/office/powerpoint/2010/main" val="329572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968" y="304798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Conseils 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871088" y="1380805"/>
            <a:ext cx="5919536" cy="798897"/>
            <a:chOff x="1020279" y="1763310"/>
            <a:chExt cx="5919536" cy="798897"/>
          </a:xfrm>
        </p:grpSpPr>
        <p:sp>
          <p:nvSpPr>
            <p:cNvPr id="8" name="Rectangle à coins arrondis 7"/>
            <p:cNvSpPr/>
            <p:nvPr/>
          </p:nvSpPr>
          <p:spPr>
            <a:xfrm>
              <a:off x="1020279" y="1763310"/>
              <a:ext cx="5919536" cy="798897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68931" y="1978092"/>
              <a:ext cx="542223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Coordonnées : mails, téléphones, réseaux sociaux… 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3648903" y="2882384"/>
            <a:ext cx="5919536" cy="798897"/>
            <a:chOff x="4512645" y="3744086"/>
            <a:chExt cx="5919536" cy="798897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4512645" y="3744086"/>
              <a:ext cx="5919536" cy="798897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40370" y="3937302"/>
              <a:ext cx="4506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Espace de communication : outils de partage 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6075032" y="4677686"/>
            <a:ext cx="5919536" cy="798897"/>
            <a:chOff x="5651634" y="4476155"/>
            <a:chExt cx="5919536" cy="798897"/>
          </a:xfrm>
        </p:grpSpPr>
        <p:grpSp>
          <p:nvGrpSpPr>
            <p:cNvPr id="14" name="Groupe 13"/>
            <p:cNvGrpSpPr/>
            <p:nvPr/>
          </p:nvGrpSpPr>
          <p:grpSpPr>
            <a:xfrm>
              <a:off x="5651634" y="4476155"/>
              <a:ext cx="5919536" cy="798897"/>
              <a:chOff x="4512645" y="3744086"/>
              <a:chExt cx="5919536" cy="798897"/>
            </a:xfrm>
          </p:grpSpPr>
          <p:sp>
            <p:nvSpPr>
              <p:cNvPr id="12" name="Rectangle à coins arrondis 11"/>
              <p:cNvSpPr/>
              <p:nvPr/>
            </p:nvSpPr>
            <p:spPr>
              <a:xfrm>
                <a:off x="4512645" y="3744086"/>
                <a:ext cx="5919536" cy="798897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140370" y="3937302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endParaRPr lang="fr-FR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6943024" y="4690937"/>
              <a:ext cx="36415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Réunion régulière + compte rendu 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19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9154" y="47334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Jury de professionnels : </a:t>
            </a: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2"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	Représentants d’entreprise </a:t>
            </a:r>
          </a:p>
          <a:p>
            <a:pPr lvl="2"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	Direction de l’école</a:t>
            </a:r>
          </a:p>
          <a:p>
            <a:pPr lvl="2"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	Enseignants</a:t>
            </a:r>
          </a:p>
          <a:p>
            <a:pPr lvl="2"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	Membres du personnel de l’école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47" y="304798"/>
            <a:ext cx="8953500" cy="466725"/>
          </a:xfrm>
          <a:prstGeom prst="rect">
            <a:avLst/>
          </a:prstGeom>
        </p:spPr>
      </p:pic>
      <p:pic>
        <p:nvPicPr>
          <p:cNvPr id="8" name="Image 7" descr="&#10;2020">
            <a:extLst>
              <a:ext uri="{FF2B5EF4-FFF2-40B4-BE49-F238E27FC236}">
                <a16:creationId xmlns:a16="http://schemas.microsoft.com/office/drawing/2014/main" id="{52CEC0FD-3197-5A4A-A7EF-DC10186CB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2" y="771523"/>
            <a:ext cx="9143999" cy="402113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4F0C9F9-F940-1F43-B92A-0BF73D1AF9FA}"/>
              </a:ext>
            </a:extLst>
          </p:cNvPr>
          <p:cNvSpPr txBox="1"/>
          <p:nvPr/>
        </p:nvSpPr>
        <p:spPr>
          <a:xfrm>
            <a:off x="6645154" y="1755249"/>
            <a:ext cx="1914526" cy="3693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/>
              <a:t>Édition 2021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CB0945-DA93-3640-96C3-90F3D1B37761}"/>
              </a:ext>
            </a:extLst>
          </p:cNvPr>
          <p:cNvSpPr txBox="1"/>
          <p:nvPr/>
        </p:nvSpPr>
        <p:spPr>
          <a:xfrm>
            <a:off x="11816862" y="23352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72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469" y="1361809"/>
            <a:ext cx="6279590" cy="4694147"/>
          </a:xfrm>
          <a:prstGeom prst="rect">
            <a:avLst/>
          </a:prstGeom>
        </p:spPr>
      </p:pic>
      <p:sp>
        <p:nvSpPr>
          <p:cNvPr id="5" name="Titre 6">
            <a:extLst>
              <a:ext uri="{FF2B5EF4-FFF2-40B4-BE49-F238E27FC236}">
                <a16:creationId xmlns:a16="http://schemas.microsoft.com/office/drawing/2014/main" id="{B5E3E20B-3B79-4EC6-AB48-B48CAED02087}"/>
              </a:ext>
            </a:extLst>
          </p:cNvPr>
          <p:cNvSpPr txBox="1">
            <a:spLocks/>
          </p:cNvSpPr>
          <p:nvPr/>
        </p:nvSpPr>
        <p:spPr>
          <a:xfrm>
            <a:off x="429149" y="0"/>
            <a:ext cx="10515600" cy="1325563"/>
          </a:xfrm>
          <a:prstGeom prst="rect">
            <a:avLst/>
          </a:prstGeom>
        </p:spPr>
        <p:txBody>
          <a:bodyPr lIns="91440" tIns="45720" rIns="91440" bIns="4572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Neo Sans W1G" panose="020B0504030504040204" pitchFamily="34" charset="0"/>
                <a:ea typeface="+mj-ea"/>
                <a:cs typeface="+mj-cs"/>
              </a:defRPr>
            </a:lvl1pPr>
          </a:lstStyle>
          <a:p>
            <a:r>
              <a:rPr lang="fr-FR">
                <a:latin typeface="Neo Sans W1G"/>
              </a:rPr>
              <a:t>Premier prix 2019 - SCLEA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30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photo, posant, personne, groupe&#10;&#10;Description générée automatiquement">
            <a:extLst>
              <a:ext uri="{FF2B5EF4-FFF2-40B4-BE49-F238E27FC236}">
                <a16:creationId xmlns:a16="http://schemas.microsoft.com/office/drawing/2014/main" id="{15038979-B744-4E4B-B103-45725EDE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14" y="913625"/>
            <a:ext cx="8962738" cy="5627808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A6589073-A117-446C-B08F-94CA97AE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lstStyle/>
          <a:p>
            <a:r>
              <a:rPr lang="fr-FR" err="1">
                <a:latin typeface="Neo Sans W1G"/>
              </a:rPr>
              <a:t>Techday</a:t>
            </a:r>
            <a:r>
              <a:rPr lang="fr-FR">
                <a:latin typeface="Neo Sans W1G"/>
              </a:rPr>
              <a:t> 2020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46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hlinkClick r:id="" action="ppaction://media"/>
            <a:extLst>
              <a:ext uri="{FF2B5EF4-FFF2-40B4-BE49-F238E27FC236}">
                <a16:creationId xmlns:a16="http://schemas.microsoft.com/office/drawing/2014/main" id="{52A861C1-1905-4A6D-B97F-EA1E7EA06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4176" y="1019594"/>
            <a:ext cx="11047364" cy="544657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42AB74A-3229-47B8-8A2C-69FD4B82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lstStyle/>
          <a:p>
            <a:r>
              <a:rPr lang="fr-FR">
                <a:latin typeface="Neo Sans W1G"/>
              </a:rPr>
              <a:t>Premier prix 2020 -  Dur </a:t>
            </a:r>
            <a:r>
              <a:rPr lang="fr-FR" err="1">
                <a:latin typeface="Neo Sans W1G"/>
              </a:rPr>
              <a:t>Dur</a:t>
            </a:r>
            <a:r>
              <a:rPr lang="fr-FR">
                <a:latin typeface="Neo Sans W1G"/>
              </a:rPr>
              <a:t> </a:t>
            </a:r>
            <a:r>
              <a:rPr lang="fr-FR" err="1">
                <a:latin typeface="Neo Sans W1G"/>
              </a:rPr>
              <a:t>Educcation</a:t>
            </a:r>
            <a:r>
              <a:rPr lang="fr-FR">
                <a:latin typeface="Neo Sans W1G"/>
              </a:rPr>
              <a:t>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11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5987" y="2422587"/>
            <a:ext cx="5937813" cy="1325563"/>
          </a:xfrm>
        </p:spPr>
        <p:txBody>
          <a:bodyPr/>
          <a:lstStyle/>
          <a:p>
            <a:r>
              <a:rPr lang="fr-FR"/>
              <a:t>Innovation LAB</a:t>
            </a:r>
            <a:endParaRPr lang="en-US"/>
          </a:p>
        </p:txBody>
      </p:sp>
      <p:pic>
        <p:nvPicPr>
          <p:cNvPr id="5" name="Image 4"/>
          <p:cNvPicPr/>
          <p:nvPr/>
        </p:nvPicPr>
        <p:blipFill rotWithShape="1">
          <a:blip r:embed="rId3"/>
          <a:srcRect l="36934" t="19436" r="31200" b="41930"/>
          <a:stretch/>
        </p:blipFill>
        <p:spPr bwMode="auto">
          <a:xfrm>
            <a:off x="6348766" y="2981347"/>
            <a:ext cx="4072255" cy="2776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533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1701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Extérieur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7"/>
          <a:stretch/>
        </p:blipFill>
        <p:spPr>
          <a:xfrm>
            <a:off x="2322868" y="875942"/>
            <a:ext cx="9696602" cy="3657600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23D7D000-829B-4F08-AEF3-1459258F0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2439"/>
          <a:stretch/>
        </p:blipFill>
        <p:spPr>
          <a:xfrm>
            <a:off x="60131" y="4555067"/>
            <a:ext cx="7387161" cy="2165678"/>
          </a:xfrm>
          <a:prstGeom prst="rect">
            <a:avLst/>
          </a:prstGeom>
        </p:spPr>
      </p:pic>
      <p:sp>
        <p:nvSpPr>
          <p:cNvPr id="4" name="Flèche droite rayée 3"/>
          <p:cNvSpPr/>
          <p:nvPr/>
        </p:nvSpPr>
        <p:spPr>
          <a:xfrm rot="8508123">
            <a:off x="1341351" y="3729661"/>
            <a:ext cx="2176307" cy="963566"/>
          </a:xfrm>
          <a:prstGeom prst="stripedRightArrow">
            <a:avLst>
              <a:gd name="adj1" fmla="val 50000"/>
              <a:gd name="adj2" fmla="val 69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4181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Aménagement intérieur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6" y="1345137"/>
            <a:ext cx="10058400" cy="30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3" y="1345135"/>
            <a:ext cx="10058400" cy="30053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4181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Aménagement intérieur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908797" y="4468838"/>
            <a:ext cx="5283203" cy="1661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Fabrication numérique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Impression &amp; Scan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Découpe Laser – Fraiseuse numérique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Electronique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Prototypage, mesure, test, développement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CAO</a:t>
            </a:r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075263" y="4468838"/>
            <a:ext cx="471593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Réunion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Espace Réalité virtuelle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1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565" b="38605"/>
          <a:stretch/>
        </p:blipFill>
        <p:spPr>
          <a:xfrm>
            <a:off x="1075263" y="1345135"/>
            <a:ext cx="5475397" cy="184510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4181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Aménagement intérieur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" y="3678555"/>
            <a:ext cx="10058400" cy="32503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111905"/>
            <a:ext cx="4744720" cy="31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02509" y="260402"/>
            <a:ext cx="307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Descriptif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991093" y="2479974"/>
            <a:ext cx="2942354" cy="1145406"/>
            <a:chOff x="1337746" y="1495810"/>
            <a:chExt cx="2791327" cy="1145406"/>
          </a:xfrm>
        </p:grpSpPr>
        <p:sp>
          <p:nvSpPr>
            <p:cNvPr id="6" name="Ellipse 5"/>
            <p:cNvSpPr/>
            <p:nvPr/>
          </p:nvSpPr>
          <p:spPr>
            <a:xfrm>
              <a:off x="1337746" y="1495810"/>
              <a:ext cx="2791327" cy="11454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33527" y="1883847"/>
              <a:ext cx="2695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Compétences scientifiques</a:t>
              </a:r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4640273" y="2473108"/>
            <a:ext cx="2791327" cy="1145406"/>
            <a:chOff x="4820487" y="1467011"/>
            <a:chExt cx="2791327" cy="1145406"/>
          </a:xfrm>
        </p:grpSpPr>
        <p:sp>
          <p:nvSpPr>
            <p:cNvPr id="8" name="Ellipse 7"/>
            <p:cNvSpPr/>
            <p:nvPr/>
          </p:nvSpPr>
          <p:spPr>
            <a:xfrm>
              <a:off x="4820487" y="1467011"/>
              <a:ext cx="2791327" cy="114540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940704" y="1883847"/>
              <a:ext cx="25508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Compétences techniques</a:t>
              </a:r>
              <a:endParaRPr lang="fr-FR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8129974" y="2454088"/>
            <a:ext cx="3268780" cy="1177063"/>
            <a:chOff x="8370605" y="1435353"/>
            <a:chExt cx="3268780" cy="1177063"/>
          </a:xfrm>
        </p:grpSpPr>
        <p:sp>
          <p:nvSpPr>
            <p:cNvPr id="10" name="Rectangle 9"/>
            <p:cNvSpPr/>
            <p:nvPr/>
          </p:nvSpPr>
          <p:spPr>
            <a:xfrm>
              <a:off x="8370605" y="1812786"/>
              <a:ext cx="32687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Compétences en communication</a:t>
              </a:r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8370605" y="1435353"/>
              <a:ext cx="3268780" cy="11770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998037" y="1325520"/>
            <a:ext cx="1867691" cy="3693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Projet par équipe </a:t>
            </a:r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998037" y="4489266"/>
            <a:ext cx="197304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fontAlgn="base"/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Durée : Semestre 5</a:t>
            </a:r>
          </a:p>
        </p:txBody>
      </p:sp>
    </p:spTree>
    <p:extLst>
      <p:ext uri="{BB962C8B-B14F-4D97-AF65-F5344CB8AC3E}">
        <p14:creationId xmlns:p14="http://schemas.microsoft.com/office/powerpoint/2010/main" val="2798868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398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Vie de l’Innovation </a:t>
            </a:r>
            <a:r>
              <a:rPr lang="fr-FR" sz="3200" err="1">
                <a:solidFill>
                  <a:srgbClr val="2F5496"/>
                </a:solidFill>
                <a:latin typeface="Calibri" panose="020F0502020204030204" pitchFamily="34" charset="0"/>
              </a:rPr>
              <a:t>Lab</a:t>
            </a:r>
            <a:endParaRPr lang="fr-FR" sz="3200">
              <a:solidFill>
                <a:srgbClr val="2F5496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AA7AD22-F53E-4641-A2E7-9EAF3D095E64}"/>
              </a:ext>
            </a:extLst>
          </p:cNvPr>
          <p:cNvSpPr txBox="1"/>
          <p:nvPr/>
        </p:nvSpPr>
        <p:spPr>
          <a:xfrm>
            <a:off x="612476" y="1134182"/>
            <a:ext cx="10535727" cy="58169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rgbClr val="2F5496"/>
                </a:solidFill>
                <a:latin typeface="Calibri" panose="020F0502020204030204" pitchFamily="34" charset="0"/>
              </a:rPr>
              <a:t>Lieu dédié à l’innovation technique et pédagogique</a:t>
            </a:r>
          </a:p>
          <a:p>
            <a:r>
              <a:rPr lang="fr-FR" sz="2400">
                <a:solidFill>
                  <a:srgbClr val="2F5496"/>
                </a:solidFill>
                <a:latin typeface="Calibri" panose="020F0502020204030204" pitchFamily="34" charset="0"/>
              </a:rPr>
              <a:t>Mise en valeur du savoir faire technique de l’école</a:t>
            </a:r>
          </a:p>
          <a:p>
            <a:pPr marL="285750" indent="-285750">
              <a:buFont typeface="Arial"/>
              <a:buChar char="•"/>
            </a:pPr>
            <a:endParaRPr lang="fr-F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QUI</a:t>
            </a:r>
            <a:endParaRPr lang="fr-FR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Enseignant Chercheur, Etudiant, </a:t>
            </a:r>
            <a:r>
              <a:rPr lang="fr-FR" err="1">
                <a:cs typeface="Calibri"/>
              </a:rPr>
              <a:t>Alumni</a:t>
            </a:r>
            <a:r>
              <a:rPr lang="fr-FR">
                <a:cs typeface="Calibri"/>
              </a:rPr>
              <a:t>,  Staff EFREI, Startup Incubée, Stagiaire</a:t>
            </a:r>
          </a:p>
          <a:p>
            <a:pPr lvl="1"/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QUAND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Créneaux réservés (association, projet, stage)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Créneaux en libre accès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QUOI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Approche transdisciplinaire: Fabrication Numérique, Programmation, Electronique…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Réalisations personnelles ou en lien avec les enseignements 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COMMENT</a:t>
            </a:r>
            <a:endParaRPr lang="fr-FR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Utilisation des ressources: inscription obligatoire avec le </a:t>
            </a:r>
            <a:r>
              <a:rPr lang="fr-FR" err="1">
                <a:cs typeface="Calibri"/>
              </a:rPr>
              <a:t>Fablabmanager</a:t>
            </a:r>
            <a:r>
              <a:rPr lang="fr-FR">
                <a:cs typeface="Calibri"/>
              </a:rPr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Initiation, formation, apprendre en faisant</a:t>
            </a:r>
            <a:endParaRPr lang="fr-FR"/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62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1797" y="206507"/>
            <a:ext cx="3788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Utiliser les ressources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A7AD22-F53E-4641-A2E7-9EAF3D095E64}"/>
              </a:ext>
            </a:extLst>
          </p:cNvPr>
          <p:cNvSpPr txBox="1"/>
          <p:nvPr/>
        </p:nvSpPr>
        <p:spPr>
          <a:xfrm>
            <a:off x="612476" y="1134182"/>
            <a:ext cx="10535727" cy="48013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Ressources « hard »</a:t>
            </a:r>
          </a:p>
          <a:p>
            <a:pPr marL="742950" lvl="1" indent="-285750">
              <a:buFont typeface="Arial"/>
              <a:buChar char="•"/>
            </a:pPr>
            <a:r>
              <a:rPr lang="fr-FR" b="1">
                <a:cs typeface="Calibri"/>
              </a:rPr>
              <a:t>Machines, espace VR 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b="1">
                <a:cs typeface="Calibri"/>
              </a:rPr>
              <a:t>S’inscrire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b="1">
                <a:cs typeface="Calibri"/>
              </a:rPr>
              <a:t>Suivre la formation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b="1">
                <a:cs typeface="Calibri"/>
              </a:rPr>
              <a:t>Obtenir l’Open Badge</a:t>
            </a:r>
          </a:p>
          <a:p>
            <a:pPr marL="285750" indent="-285750">
              <a:buFont typeface="Arial"/>
              <a:buChar char="•"/>
            </a:pPr>
            <a:endParaRPr lang="fr-FR" b="1">
              <a:cs typeface="Calibri"/>
            </a:endParaRPr>
          </a:p>
          <a:p>
            <a:endParaRPr lang="fr-F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Ressources « soft »</a:t>
            </a:r>
          </a:p>
          <a:p>
            <a:pPr marL="742950" lvl="1" indent="-285750">
              <a:buFont typeface="Arial"/>
              <a:buChar char="•"/>
            </a:pPr>
            <a:r>
              <a:rPr lang="fr-FR" b="1">
                <a:cs typeface="Calibri"/>
              </a:rPr>
              <a:t>Cours « </a:t>
            </a:r>
            <a:r>
              <a:rPr lang="fr-FR" b="1" err="1">
                <a:cs typeface="Calibri"/>
              </a:rPr>
              <a:t>Fablab</a:t>
            </a:r>
            <a:r>
              <a:rPr lang="fr-FR" b="1">
                <a:cs typeface="Calibri"/>
              </a:rPr>
              <a:t> » sur Moodle </a:t>
            </a:r>
          </a:p>
          <a:p>
            <a:pPr marL="1200150" lvl="2" indent="-285750">
              <a:buFont typeface="Arial"/>
              <a:buChar char="•"/>
            </a:pPr>
            <a:r>
              <a:rPr lang="fr-FR" b="1">
                <a:cs typeface="Calibri"/>
              </a:rPr>
              <a:t>Support de formation</a:t>
            </a:r>
          </a:p>
          <a:p>
            <a:pPr marL="1200150" lvl="2" indent="-285750">
              <a:buFont typeface="Arial"/>
              <a:buChar char="•"/>
            </a:pPr>
            <a:r>
              <a:rPr lang="fr-FR" b="1">
                <a:cs typeface="Calibri"/>
              </a:rPr>
              <a:t>Documentation de projet</a:t>
            </a:r>
          </a:p>
          <a:p>
            <a:pPr marL="742950" lvl="1" indent="-285750">
              <a:buFont typeface="Arial"/>
              <a:buChar char="•"/>
            </a:pPr>
            <a:r>
              <a:rPr lang="fr-FR" b="1">
                <a:cs typeface="Calibri"/>
              </a:rPr>
              <a:t>Retour d’expérience de la communauté</a:t>
            </a:r>
          </a:p>
          <a:p>
            <a:pPr lvl="1"/>
            <a:endParaRPr lang="fr-FR" b="1">
              <a:cs typeface="Calibri"/>
            </a:endParaRPr>
          </a:p>
          <a:p>
            <a:pPr lvl="1"/>
            <a:endParaRPr lang="fr-FR"/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22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751" y="93665"/>
            <a:ext cx="2107719" cy="78135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35" y="3075408"/>
            <a:ext cx="844618" cy="84461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759200" y="3288145"/>
            <a:ext cx="301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err="1"/>
              <a:t>Fablab</a:t>
            </a:r>
            <a:r>
              <a:rPr lang="fr-FR" sz="3200"/>
              <a:t> </a:t>
            </a:r>
            <a:r>
              <a:rPr lang="fr-FR" sz="3200" err="1"/>
              <a:t>Efrei</a:t>
            </a:r>
            <a:r>
              <a:rPr lang="fr-FR" sz="3200"/>
              <a:t> Paris</a:t>
            </a:r>
            <a:endParaRPr lang="en-US" sz="320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60" y="1690688"/>
            <a:ext cx="1272168" cy="127216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759200" y="2034384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remi.griot@efrei.fr</a:t>
            </a:r>
            <a:endParaRPr lang="en-US" sz="3200"/>
          </a:p>
        </p:txBody>
      </p:sp>
      <p:sp>
        <p:nvSpPr>
          <p:cNvPr id="20" name="Rectangle 19"/>
          <p:cNvSpPr/>
          <p:nvPr/>
        </p:nvSpPr>
        <p:spPr>
          <a:xfrm>
            <a:off x="271797" y="206507"/>
            <a:ext cx="1474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5609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5765" y="1393618"/>
            <a:ext cx="739757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fontAlgn="base"/>
            <a:r>
              <a:rPr lang="fr-FR" sz="2800" b="0" i="0">
                <a:solidFill>
                  <a:srgbClr val="2F5496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fr-FR" sz="36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Le numérique au service de la société</a:t>
            </a:r>
            <a:endParaRPr lang="fr-FR" sz="3600" b="0" i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568" y="410518"/>
            <a:ext cx="3664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Thématique 2020-21</a:t>
            </a:r>
          </a:p>
        </p:txBody>
      </p:sp>
      <p:sp>
        <p:nvSpPr>
          <p:cNvPr id="7" name="Rectangle 6"/>
          <p:cNvSpPr/>
          <p:nvPr/>
        </p:nvSpPr>
        <p:spPr>
          <a:xfrm>
            <a:off x="4013326" y="2567602"/>
            <a:ext cx="368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Les sujets sont libres et proposés par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60568" y="4626141"/>
            <a:ext cx="196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Les étudiants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19382" y="4630537"/>
            <a:ext cx="220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Les professeurs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108941" y="4626141"/>
            <a:ext cx="24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Les services de l’école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704967" y="4622530"/>
            <a:ext cx="18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Des entreprises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857434" y="4630537"/>
            <a:ext cx="183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Des associations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1442589" y="3023756"/>
            <a:ext cx="3485546" cy="139430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3667524" y="3166249"/>
            <a:ext cx="1636296" cy="143143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638321" y="3176284"/>
            <a:ext cx="0" cy="14542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6017787" y="3136278"/>
            <a:ext cx="1679294" cy="138603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6560093" y="3078595"/>
            <a:ext cx="3565537" cy="131109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8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8576" y="1482861"/>
            <a:ext cx="739757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fr-FR" sz="2800" b="0" i="0">
                <a:solidFill>
                  <a:srgbClr val="2F5496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fr-FR" sz="36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Exemples de sujets</a:t>
            </a:r>
            <a:endParaRPr lang="fr-FR" sz="3600" b="0" i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568" y="410518"/>
            <a:ext cx="3664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Thématique 2020-21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4643" y="2616760"/>
            <a:ext cx="3773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highlight>
                  <a:srgbClr val="FFFF00"/>
                </a:highlight>
              </a:rPr>
              <a:t>Développement d’une plateforme d’innovation participative</a:t>
            </a:r>
            <a:r>
              <a:rPr lang="fr-FR">
                <a:highlight>
                  <a:srgbClr val="FFFF00"/>
                </a:highlight>
              </a:rPr>
              <a:t> </a:t>
            </a:r>
          </a:p>
          <a:p>
            <a:endParaRPr lang="fr-FR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 rot="301450">
            <a:off x="1094819" y="4409418"/>
            <a:ext cx="3557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highlight>
                  <a:srgbClr val="FF0000"/>
                </a:highlight>
              </a:rPr>
              <a:t>Développement d’une plateforme d’examens en ligne à distance</a:t>
            </a:r>
            <a:r>
              <a:rPr lang="fr-FR">
                <a:highlight>
                  <a:srgbClr val="FF0000"/>
                </a:highlight>
              </a:rPr>
              <a:t> </a:t>
            </a:r>
            <a:r>
              <a:rPr lang="fr-FR" b="1">
                <a:solidFill>
                  <a:srgbClr val="000000"/>
                </a:solidFill>
                <a:highlight>
                  <a:srgbClr val="FF0000"/>
                </a:highlight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 rot="643435">
            <a:off x="7527498" y="2433394"/>
            <a:ext cx="249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highlight>
                  <a:srgbClr val="FFFF00"/>
                </a:highlight>
              </a:rPr>
              <a:t>The </a:t>
            </a:r>
            <a:r>
              <a:rPr lang="fr-FR" b="1" err="1">
                <a:highlight>
                  <a:srgbClr val="FFFF00"/>
                </a:highlight>
              </a:rPr>
              <a:t>implementation</a:t>
            </a:r>
            <a:r>
              <a:rPr lang="fr-FR" b="1">
                <a:highlight>
                  <a:srgbClr val="FFFF00"/>
                </a:highlight>
              </a:rPr>
              <a:t> of a Quiz solution for multiple </a:t>
            </a:r>
            <a:r>
              <a:rPr lang="fr-FR" b="1" err="1">
                <a:highlight>
                  <a:srgbClr val="FFFF00"/>
                </a:highlight>
              </a:rPr>
              <a:t>users</a:t>
            </a:r>
            <a:r>
              <a:rPr lang="fr-FR" b="1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405378" y="4074289"/>
            <a:ext cx="328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highlight>
                  <a:srgbClr val="00FF00"/>
                </a:highlight>
              </a:rPr>
              <a:t>Create</a:t>
            </a:r>
            <a:r>
              <a:rPr lang="fr-FR" b="1">
                <a:highlight>
                  <a:srgbClr val="00FF00"/>
                </a:highlight>
              </a:rPr>
              <a:t> a web application for real-time </a:t>
            </a:r>
            <a:r>
              <a:rPr lang="fr-FR" b="1" err="1">
                <a:highlight>
                  <a:srgbClr val="00FF00"/>
                </a:highlight>
              </a:rPr>
              <a:t>device</a:t>
            </a:r>
            <a:r>
              <a:rPr lang="fr-FR" b="1">
                <a:highlight>
                  <a:srgbClr val="00FF00"/>
                </a:highlight>
              </a:rPr>
              <a:t> </a:t>
            </a:r>
            <a:r>
              <a:rPr lang="fr-FR" b="1" err="1">
                <a:highlight>
                  <a:srgbClr val="00FF00"/>
                </a:highlight>
              </a:rPr>
              <a:t>tracking</a:t>
            </a:r>
            <a:r>
              <a:rPr lang="fr-FR" b="1">
                <a:highlight>
                  <a:srgbClr val="00FF00"/>
                </a:highlight>
              </a:rPr>
              <a:t> and </a:t>
            </a:r>
            <a:r>
              <a:rPr lang="fr-FR" b="1" err="1">
                <a:highlight>
                  <a:srgbClr val="00FF00"/>
                </a:highlight>
              </a:rPr>
              <a:t>diagnosis</a:t>
            </a:r>
            <a:r>
              <a:rPr lang="fr-FR" b="1">
                <a:highlight>
                  <a:srgbClr val="00FF00"/>
                </a:highlight>
              </a:rPr>
              <a:t> </a:t>
            </a:r>
            <a:r>
              <a:rPr lang="fr-FR" b="1" err="1">
                <a:highlight>
                  <a:srgbClr val="00FF00"/>
                </a:highlight>
              </a:rPr>
              <a:t>using</a:t>
            </a:r>
            <a:r>
              <a:rPr lang="fr-FR" b="1">
                <a:highlight>
                  <a:srgbClr val="00FF00"/>
                </a:highlight>
              </a:rPr>
              <a:t> web services.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BB8378-A732-9841-8780-E9EE227BCE73}"/>
              </a:ext>
            </a:extLst>
          </p:cNvPr>
          <p:cNvSpPr txBox="1"/>
          <p:nvPr/>
        </p:nvSpPr>
        <p:spPr>
          <a:xfrm>
            <a:off x="4213185" y="2967335"/>
            <a:ext cx="314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highlight>
                  <a:srgbClr val="00FFFF"/>
                </a:highlight>
              </a:rPr>
              <a:t>Mise en place d'un système de prédiction de rencontres sportives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B009A-2873-664A-B793-FF99FF09FB94}"/>
              </a:ext>
            </a:extLst>
          </p:cNvPr>
          <p:cNvSpPr/>
          <p:nvPr/>
        </p:nvSpPr>
        <p:spPr>
          <a:xfrm rot="1524251">
            <a:off x="8284936" y="4317882"/>
            <a:ext cx="3897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>
                <a:highlight>
                  <a:srgbClr val="00FFFF"/>
                </a:highlight>
              </a:rPr>
              <a:t>Gestion d’un parc de capteurs `a l’aide d’un drone autonome. </a:t>
            </a:r>
          </a:p>
          <a:p>
            <a:endParaRPr lang="fr-FR">
              <a:highlight>
                <a:srgbClr val="00FFFF"/>
              </a:highlight>
            </a:endParaRPr>
          </a:p>
        </p:txBody>
      </p:sp>
      <p:pic>
        <p:nvPicPr>
          <p:cNvPr id="13" name="Image 12" descr="Une image contenant assis, dessin, signe&#10;&#10;Description générée automatiquement">
            <a:extLst>
              <a:ext uri="{FF2B5EF4-FFF2-40B4-BE49-F238E27FC236}">
                <a16:creationId xmlns:a16="http://schemas.microsoft.com/office/drawing/2014/main" id="{B2A7B5E6-81DF-F340-8493-5A8C65738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9438">
            <a:off x="245593" y="5762322"/>
            <a:ext cx="1631256" cy="564666"/>
          </a:xfrm>
          <a:prstGeom prst="rect">
            <a:avLst/>
          </a:prstGeom>
        </p:spPr>
      </p:pic>
      <p:pic>
        <p:nvPicPr>
          <p:cNvPr id="28" name="Picture 2" descr="page1image3361840">
            <a:extLst>
              <a:ext uri="{FF2B5EF4-FFF2-40B4-BE49-F238E27FC236}">
                <a16:creationId xmlns:a16="http://schemas.microsoft.com/office/drawing/2014/main" id="{1ED63EB2-234C-4448-AEB0-896875AB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92" y="5958445"/>
            <a:ext cx="2083981" cy="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FD893DD-7B7D-4A4F-8475-9E227F056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9953">
            <a:off x="8011006" y="5767731"/>
            <a:ext cx="1905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3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3985" y="3061660"/>
            <a:ext cx="5681602" cy="1477328"/>
          </a:xfrm>
          <a:prstGeom prst="rect">
            <a:avLst/>
          </a:prstGeom>
          <a:ln w="41275">
            <a:solidFill>
              <a:srgbClr val="FFC00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Constitution autonome sur Moodle</a:t>
            </a: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Proposition de sujet et nom d’équipe (Excel partagé)  </a:t>
            </a:r>
          </a:p>
          <a:p>
            <a:endParaRPr lang="fr-FR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Ou choix d'un sujet dans la liste des sujets proposées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919" y="304798"/>
            <a:ext cx="1539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Équipes</a:t>
            </a:r>
            <a:r>
              <a:rPr lang="fr-FR">
                <a:solidFill>
                  <a:srgbClr val="2F5496"/>
                </a:solidFill>
                <a:latin typeface="Calibri" panose="020F0502020204030204" pitchFamily="34" charset="0"/>
              </a:rPr>
              <a:t> </a:t>
            </a:r>
            <a:endParaRPr lang="fr-FR" b="0" i="0">
              <a:solidFill>
                <a:srgbClr val="2F5496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9431" y="1236541"/>
            <a:ext cx="3250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b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5</a:t>
            </a:r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 étudiants de la </a:t>
            </a: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même cohorte</a:t>
            </a:r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5713" y="215248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4969718" y="841556"/>
            <a:ext cx="5051515" cy="1262914"/>
            <a:chOff x="4906572" y="841556"/>
            <a:chExt cx="5051515" cy="1262914"/>
          </a:xfrm>
        </p:grpSpPr>
        <p:sp>
          <p:nvSpPr>
            <p:cNvPr id="8" name="ZoneTexte 7"/>
            <p:cNvSpPr txBox="1"/>
            <p:nvPr/>
          </p:nvSpPr>
          <p:spPr>
            <a:xfrm>
              <a:off x="6377489" y="934602"/>
              <a:ext cx="358059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fr-FR">
                  <a:ea typeface="+mn-lt"/>
                  <a:cs typeface="+mn-lt"/>
                </a:rPr>
                <a:t>L3, L3-BN, L3-LC</a:t>
              </a:r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399130" y="1334029"/>
              <a:ext cx="229809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fr-FR"/>
                <a:t>INT</a:t>
              </a:r>
              <a:endParaRPr lang="fr-FR">
                <a:ea typeface="+mn-lt"/>
                <a:cs typeface="+mn-lt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6395462" y="1713701"/>
              <a:ext cx="149191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fr-FR">
                  <a:cs typeface="Calibri"/>
                </a:rPr>
                <a:t>L3 NEW</a:t>
              </a:r>
              <a:endParaRPr lang="fr-FR"/>
            </a:p>
          </p:txBody>
        </p:sp>
        <p:sp>
          <p:nvSpPr>
            <p:cNvPr id="12" name="Flèche droite rayée 11"/>
            <p:cNvSpPr/>
            <p:nvPr/>
          </p:nvSpPr>
          <p:spPr>
            <a:xfrm>
              <a:off x="4906572" y="1236541"/>
              <a:ext cx="975360" cy="340216"/>
            </a:xfrm>
            <a:prstGeom prst="striped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Parenthèse ouvrante 13"/>
            <p:cNvSpPr/>
            <p:nvPr/>
          </p:nvSpPr>
          <p:spPr>
            <a:xfrm>
              <a:off x="6149568" y="841556"/>
              <a:ext cx="137285" cy="1262914"/>
            </a:xfrm>
            <a:prstGeom prst="leftBracket">
              <a:avLst/>
            </a:prstGeom>
            <a:ln w="38100">
              <a:solidFill>
                <a:srgbClr val="92D05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Rectangle 14"/>
          <p:cNvSpPr/>
          <p:nvPr/>
        </p:nvSpPr>
        <p:spPr>
          <a:xfrm rot="1567203">
            <a:off x="7007433" y="3030769"/>
            <a:ext cx="245096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fr-FR">
                <a:solidFill>
                  <a:srgbClr val="000000"/>
                </a:solidFill>
                <a:latin typeface="Calibri"/>
                <a:cs typeface="Calibri"/>
              </a:rPr>
              <a:t>avant le 18 septembre 2020</a:t>
            </a:r>
            <a:endParaRPr lang="fr-FR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33985" y="4827042"/>
            <a:ext cx="5366418" cy="646331"/>
          </a:xfrm>
          <a:prstGeom prst="rect">
            <a:avLst/>
          </a:prstGeom>
          <a:ln w="41275">
            <a:solidFill>
              <a:srgbClr val="92D05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>
                <a:latin typeface="Calibri" panose="020F0502020204030204" pitchFamily="34" charset="0"/>
                <a:cs typeface="Calibri" panose="020F0502020204030204" pitchFamily="34" charset="0"/>
              </a:rPr>
              <a:t>Confirmation par l’équipe pédagogique  et constitution des groupes par tuteur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1514622" y="4965932"/>
            <a:ext cx="9018732" cy="1237442"/>
            <a:chOff x="1514622" y="4965932"/>
            <a:chExt cx="9018732" cy="1237442"/>
          </a:xfrm>
        </p:grpSpPr>
        <p:sp>
          <p:nvSpPr>
            <p:cNvPr id="11" name="Rectangle 10"/>
            <p:cNvSpPr/>
            <p:nvPr/>
          </p:nvSpPr>
          <p:spPr>
            <a:xfrm>
              <a:off x="1514622" y="5715347"/>
              <a:ext cx="7405143" cy="369332"/>
            </a:xfrm>
            <a:prstGeom prst="rect">
              <a:avLst/>
            </a:prstGeom>
            <a:ln w="412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l’équipe pédagogique intervient pour compléter les équipes incomplètes</a:t>
              </a:r>
              <a:endParaRPr lang="fr-FR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9513076" y="4965932"/>
              <a:ext cx="1020278" cy="1237442"/>
              <a:chOff x="565435" y="4943100"/>
              <a:chExt cx="1020278" cy="1366856"/>
            </a:xfrm>
          </p:grpSpPr>
          <p:sp>
            <p:nvSpPr>
              <p:cNvPr id="17" name="Triangle isocèle 16"/>
              <p:cNvSpPr/>
              <p:nvPr/>
            </p:nvSpPr>
            <p:spPr>
              <a:xfrm>
                <a:off x="565435" y="4943100"/>
                <a:ext cx="1020278" cy="1333098"/>
              </a:xfrm>
              <a:prstGeom prst="triangle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852191" y="5294293"/>
                <a:ext cx="286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6000">
                    <a:solidFill>
                      <a:srgbClr val="FF0000"/>
                    </a:solidFill>
                  </a:rPr>
                  <a:t>!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5F13402C-C51E-1843-AD1B-A6C9C805291C}"/>
                  </a:ext>
                </a:extLst>
              </p14:cNvPr>
              <p14:cNvContentPartPr/>
              <p14:nvPr/>
            </p14:nvContentPartPr>
            <p14:xfrm>
              <a:off x="1261490" y="3404930"/>
              <a:ext cx="360" cy="3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5F13402C-C51E-1843-AD1B-A6C9C80529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2490" y="33959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0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8202" y="908520"/>
            <a:ext cx="28600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Cahier des charges</a:t>
            </a:r>
          </a:p>
          <a:p>
            <a:pPr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Planning prévisionnel</a:t>
            </a:r>
          </a:p>
          <a:p>
            <a:pPr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Rapport final</a:t>
            </a:r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endParaRPr lang="fr-F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/>
              <a:t>Prototype</a:t>
            </a:r>
            <a:r>
              <a:rPr lang="fr-FR"/>
              <a:t> </a:t>
            </a:r>
          </a:p>
          <a:p>
            <a:pPr fontAlgn="base"/>
            <a:endParaRPr lang="fr-FR"/>
          </a:p>
          <a:p>
            <a:pPr fontAlgn="base"/>
            <a:endParaRPr lang="fr-FR"/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Vidéo</a:t>
            </a:r>
          </a:p>
          <a:p>
            <a:pPr fontAlgn="base"/>
            <a:endParaRPr lang="fr-FR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/>
            <a:endParaRPr lang="fr-FR" b="1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Soutenance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797" y="206507"/>
            <a:ext cx="32095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Livrables attendus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476710" y="881804"/>
            <a:ext cx="499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Problématique, Contexte, État de l’art, Enquête, Proposition/Solution, caractéristiques techniques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950665" y="2032637"/>
            <a:ext cx="415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Étapes clefs , Répartition des tâches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3642611" y="1000547"/>
            <a:ext cx="1667445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>
            <a:off x="3548707" y="2033279"/>
            <a:ext cx="1283175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831882" y="4742751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3022333" y="2844114"/>
            <a:ext cx="1280984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2704699" y="3654949"/>
            <a:ext cx="1133507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543124" y="2764643"/>
            <a:ext cx="41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Incluant l’impact environnemental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190294" y="3616884"/>
            <a:ext cx="2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Logiciel, maquette </a:t>
            </a:r>
          </a:p>
        </p:txBody>
      </p:sp>
      <p:sp>
        <p:nvSpPr>
          <p:cNvPr id="18" name="Flèche droite 17"/>
          <p:cNvSpPr/>
          <p:nvPr/>
        </p:nvSpPr>
        <p:spPr>
          <a:xfrm>
            <a:off x="2532236" y="4499056"/>
            <a:ext cx="1129492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763478" y="4499056"/>
            <a:ext cx="130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90 s</a:t>
            </a:r>
          </a:p>
        </p:txBody>
      </p:sp>
      <p:sp>
        <p:nvSpPr>
          <p:cNvPr id="20" name="Flèche droite 19"/>
          <p:cNvSpPr/>
          <p:nvPr/>
        </p:nvSpPr>
        <p:spPr>
          <a:xfrm>
            <a:off x="2589196" y="5314051"/>
            <a:ext cx="701694" cy="31899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395486" y="5262211"/>
            <a:ext cx="90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20 min</a:t>
            </a:r>
          </a:p>
        </p:txBody>
      </p: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71262"/>
              </p:ext>
            </p:extLst>
          </p:nvPr>
        </p:nvGraphicFramePr>
        <p:xfrm>
          <a:off x="6961546" y="3781123"/>
          <a:ext cx="5165833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7255">
                  <a:extLst>
                    <a:ext uri="{9D8B030D-6E8A-4147-A177-3AD203B41FA5}">
                      <a16:colId xmlns:a16="http://schemas.microsoft.com/office/drawing/2014/main" val="3318442900"/>
                    </a:ext>
                  </a:extLst>
                </a:gridCol>
                <a:gridCol w="1728578">
                  <a:extLst>
                    <a:ext uri="{9D8B030D-6E8A-4147-A177-3AD203B41FA5}">
                      <a16:colId xmlns:a16="http://schemas.microsoft.com/office/drawing/2014/main" val="3326182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Livrable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Pondération</a:t>
                      </a:r>
                      <a:r>
                        <a:rPr lang="fr-FR" baseline="0"/>
                        <a:t> (%)</a:t>
                      </a:r>
                      <a:endParaRPr lang="fr-FR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Cahier des</a:t>
                      </a:r>
                      <a:r>
                        <a:rPr lang="fr-FR" baseline="0"/>
                        <a:t> charges </a:t>
                      </a:r>
                    </a:p>
                    <a:p>
                      <a:r>
                        <a:rPr lang="fr-FR" baseline="0"/>
                        <a:t>planning prévisionnel</a:t>
                      </a:r>
                      <a:endParaRPr lang="fr-FR"/>
                    </a:p>
                  </a:txBody>
                  <a:tcPr>
                    <a:solidFill>
                      <a:srgbClr val="8EF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10</a:t>
                      </a:r>
                    </a:p>
                  </a:txBody>
                  <a:tcP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643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Rapport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59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Prototype</a:t>
                      </a:r>
                    </a:p>
                  </a:txBody>
                  <a:tcPr>
                    <a:solidFill>
                      <a:srgbClr val="8EF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40</a:t>
                      </a:r>
                    </a:p>
                  </a:txBody>
                  <a:tcP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27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Soutenance +</a:t>
                      </a:r>
                      <a:r>
                        <a:rPr lang="fr-FR" baseline="0"/>
                        <a:t> </a:t>
                      </a:r>
                      <a:r>
                        <a:rPr lang="fr-FR"/>
                        <a:t>vidéo + démo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75206"/>
                  </a:ext>
                </a:extLst>
              </a:tr>
            </a:tbl>
          </a:graphicData>
        </a:graphic>
      </p:graphicFrame>
      <p:grpSp>
        <p:nvGrpSpPr>
          <p:cNvPr id="31" name="Groupe 30">
            <a:extLst>
              <a:ext uri="{FF2B5EF4-FFF2-40B4-BE49-F238E27FC236}">
                <a16:creationId xmlns:a16="http://schemas.microsoft.com/office/drawing/2014/main" id="{810EC3AF-4DF9-9A4E-9101-1A29406B53D3}"/>
              </a:ext>
            </a:extLst>
          </p:cNvPr>
          <p:cNvGrpSpPr/>
          <p:nvPr/>
        </p:nvGrpSpPr>
        <p:grpSpPr>
          <a:xfrm>
            <a:off x="5980730" y="1465610"/>
            <a:ext cx="360" cy="360"/>
            <a:chOff x="5980730" y="146561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978D2ED3-E290-5342-8574-E839FD6695B3}"/>
                    </a:ext>
                  </a:extLst>
                </p14:cNvPr>
                <p14:cNvContentPartPr/>
                <p14:nvPr/>
              </p14:nvContentPartPr>
              <p14:xfrm>
                <a:off x="5980730" y="1465610"/>
                <a:ext cx="360" cy="36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978D2ED3-E290-5342-8574-E839FD6695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71730" y="14566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0A486E8B-EC25-C748-9AF3-0C7CF9D07A56}"/>
                    </a:ext>
                  </a:extLst>
                </p14:cNvPr>
                <p14:cNvContentPartPr/>
                <p14:nvPr/>
              </p14:nvContentPartPr>
              <p14:xfrm>
                <a:off x="5980730" y="1465610"/>
                <a:ext cx="360" cy="36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0A486E8B-EC25-C748-9AF3-0C7CF9D07A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71730" y="14566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86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8576" y="1482861"/>
            <a:ext cx="739757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fr-FR" sz="2800" b="0" i="0">
                <a:solidFill>
                  <a:srgbClr val="2F5496"/>
                </a:solidFill>
                <a:effectLst/>
                <a:latin typeface="Calibri Light" panose="020F0302020204030204" pitchFamily="34" charset="0"/>
              </a:rPr>
              <a:t> </a:t>
            </a:r>
            <a:r>
              <a:rPr lang="fr-FR" sz="36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</a:rPr>
              <a:t>Cadrage</a:t>
            </a:r>
            <a:endParaRPr lang="fr-FR" sz="3600" b="0" i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568" y="410518"/>
            <a:ext cx="3303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Cahier des charges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3940" y="4622530"/>
            <a:ext cx="196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Définir la problématique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19382" y="4630537"/>
            <a:ext cx="220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Définir le contexte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108941" y="4626141"/>
            <a:ext cx="24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Définir la proposition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704967" y="4622530"/>
            <a:ext cx="183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Étudier l’état de l’art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885570" y="4630537"/>
            <a:ext cx="183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000000"/>
                </a:solidFill>
                <a:latin typeface="Calibri" panose="020F0502020204030204" pitchFamily="34" charset="0"/>
              </a:rPr>
              <a:t>Mener l’enquête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1442589" y="3023756"/>
            <a:ext cx="3485546" cy="139430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3667524" y="3166249"/>
            <a:ext cx="1636296" cy="143143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5638321" y="3176284"/>
            <a:ext cx="0" cy="14542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6017787" y="3136278"/>
            <a:ext cx="1679294" cy="138603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6560093" y="3078595"/>
            <a:ext cx="3565537" cy="131109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479D512-8C2B-45C0-BD26-BCC33507FDA6}"/>
              </a:ext>
            </a:extLst>
          </p:cNvPr>
          <p:cNvSpPr txBox="1"/>
          <p:nvPr/>
        </p:nvSpPr>
        <p:spPr>
          <a:xfrm>
            <a:off x="3417320" y="5469714"/>
            <a:ext cx="5490849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 déposer sur </a:t>
            </a:r>
            <a:r>
              <a:rPr lang="fr-FR" err="1"/>
              <a:t>moodle</a:t>
            </a:r>
            <a:r>
              <a:rPr lang="fr-FR"/>
              <a:t> au plus tard le 9 octobre</a:t>
            </a:r>
          </a:p>
        </p:txBody>
      </p:sp>
    </p:spTree>
    <p:extLst>
      <p:ext uri="{BB962C8B-B14F-4D97-AF65-F5344CB8AC3E}">
        <p14:creationId xmlns:p14="http://schemas.microsoft.com/office/powerpoint/2010/main" val="26829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86707"/>
              </p:ext>
            </p:extLst>
          </p:nvPr>
        </p:nvGraphicFramePr>
        <p:xfrm>
          <a:off x="438410" y="1597068"/>
          <a:ext cx="11581551" cy="4196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3287">
                  <a:extLst>
                    <a:ext uri="{9D8B030D-6E8A-4147-A177-3AD203B41FA5}">
                      <a16:colId xmlns:a16="http://schemas.microsoft.com/office/drawing/2014/main" val="3336130065"/>
                    </a:ext>
                  </a:extLst>
                </a:gridCol>
                <a:gridCol w="1746481">
                  <a:extLst>
                    <a:ext uri="{9D8B030D-6E8A-4147-A177-3AD203B41FA5}">
                      <a16:colId xmlns:a16="http://schemas.microsoft.com/office/drawing/2014/main" val="457016224"/>
                    </a:ext>
                  </a:extLst>
                </a:gridCol>
                <a:gridCol w="1974547">
                  <a:extLst>
                    <a:ext uri="{9D8B030D-6E8A-4147-A177-3AD203B41FA5}">
                      <a16:colId xmlns:a16="http://schemas.microsoft.com/office/drawing/2014/main" val="1410623105"/>
                    </a:ext>
                  </a:extLst>
                </a:gridCol>
                <a:gridCol w="5877236">
                  <a:extLst>
                    <a:ext uri="{9D8B030D-6E8A-4147-A177-3AD203B41FA5}">
                      <a16:colId xmlns:a16="http://schemas.microsoft.com/office/drawing/2014/main" val="2987292633"/>
                    </a:ext>
                  </a:extLst>
                </a:gridCol>
              </a:tblGrid>
              <a:tr h="5218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S42 (12 octobre)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TD 3h30 : suivi 1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Tuteur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Validation du </a:t>
                      </a:r>
                      <a:r>
                        <a:rPr lang="fr-FR" sz="1400" err="1">
                          <a:solidFill>
                            <a:schemeClr val="tx1"/>
                          </a:solidFill>
                          <a:effectLst/>
                        </a:rPr>
                        <a:t>CdC</a:t>
                      </a: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  (déposer la première version </a:t>
                      </a:r>
                      <a:r>
                        <a:rPr lang="fr-FR" sz="1400" b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 octobre</a:t>
                      </a: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, version définitive 30 octobre)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54752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S45  (2 novembre)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TD 3h30 : suivi 2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Tuteur</a:t>
                      </a: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48760"/>
                  </a:ext>
                </a:extLst>
              </a:tr>
              <a:tr h="5000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S48 (23 novembre)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TD 3h30 : suivi 3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Tuteur</a:t>
                      </a: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77088"/>
                  </a:ext>
                </a:extLst>
              </a:tr>
              <a:tr h="608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S51 (14 décembre)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TD 3h30 : suivi 4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Tuteur</a:t>
                      </a: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746549"/>
                  </a:ext>
                </a:extLst>
              </a:tr>
              <a:tr h="2065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S2  (11 janvier)</a:t>
                      </a:r>
                      <a:endParaRPr lang="fr-FR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</a:rPr>
                        <a:t>TD 3h30 : </a:t>
                      </a:r>
                      <a:r>
                        <a:rPr lang="fr-FR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soutenance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Tuteur</a:t>
                      </a:r>
                      <a:endParaRPr lang="fr-FR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Soutenance finale avec débrief en fin de séance.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N.B. Rapport final à rendre pour tous la veille de la première séance de soutenance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400">
                        <a:effectLst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53911"/>
                  </a:ext>
                </a:extLst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797" y="206507"/>
            <a:ext cx="1625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52586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72" y="304798"/>
            <a:ext cx="2094396" cy="776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6968" y="304798"/>
            <a:ext cx="3066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200">
                <a:solidFill>
                  <a:srgbClr val="2F5496"/>
                </a:solidFill>
                <a:latin typeface="Calibri" panose="020F0502020204030204" pitchFamily="34" charset="0"/>
              </a:rPr>
              <a:t>Budget et achats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4839" y="1228359"/>
            <a:ext cx="134992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ase"/>
            <a:r>
              <a:rPr lang="fr-FR">
                <a:solidFill>
                  <a:srgbClr val="000000"/>
                </a:solidFill>
                <a:latin typeface="Calibri" panose="020F0502020204030204" pitchFamily="34" charset="0"/>
              </a:rPr>
              <a:t>50 € / projet</a:t>
            </a:r>
          </a:p>
        </p:txBody>
      </p:sp>
      <p:grpSp>
        <p:nvGrpSpPr>
          <p:cNvPr id="19" name="Groupe 18"/>
          <p:cNvGrpSpPr/>
          <p:nvPr/>
        </p:nvGrpSpPr>
        <p:grpSpPr>
          <a:xfrm>
            <a:off x="921898" y="2551771"/>
            <a:ext cx="8941282" cy="1477328"/>
            <a:chOff x="921898" y="2551771"/>
            <a:chExt cx="8941282" cy="1477328"/>
          </a:xfrm>
        </p:grpSpPr>
        <p:sp>
          <p:nvSpPr>
            <p:cNvPr id="7" name="Rectangle 6"/>
            <p:cNvSpPr/>
            <p:nvPr/>
          </p:nvSpPr>
          <p:spPr>
            <a:xfrm>
              <a:off x="2862481" y="2551771"/>
              <a:ext cx="7000699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liste d’achats chiffrés et justifiés</a:t>
              </a:r>
            </a:p>
            <a:p>
              <a:endParaRPr lang="fr-FR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Validation ou modification de la liste par le tuteur</a:t>
              </a:r>
            </a:p>
            <a:p>
              <a:endParaRPr lang="fr-FR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Validation du chef de département en cas de dépassement du budget</a:t>
              </a:r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921898" y="2864783"/>
              <a:ext cx="1376412" cy="48514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2">
                      <a:lumMod val="10000"/>
                    </a:schemeClr>
                  </a:solidFill>
                </a:rPr>
                <a:t>Etape 1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932907" y="4639103"/>
            <a:ext cx="3467963" cy="485148"/>
            <a:chOff x="932907" y="4639103"/>
            <a:chExt cx="3467963" cy="485148"/>
          </a:xfrm>
        </p:grpSpPr>
        <p:sp>
          <p:nvSpPr>
            <p:cNvPr id="4" name="Rectangle 3"/>
            <p:cNvSpPr/>
            <p:nvPr/>
          </p:nvSpPr>
          <p:spPr>
            <a:xfrm>
              <a:off x="2691995" y="4687421"/>
              <a:ext cx="17088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Liste validée </a:t>
              </a: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932907" y="4639103"/>
              <a:ext cx="1376412" cy="48514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bg2">
                      <a:lumMod val="10000"/>
                    </a:schemeClr>
                  </a:solidFill>
                </a:rPr>
                <a:t>Etape 2</a:t>
              </a:r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4167741" y="4706671"/>
            <a:ext cx="3408403" cy="369332"/>
            <a:chOff x="4167741" y="4706671"/>
            <a:chExt cx="3408403" cy="369332"/>
          </a:xfrm>
        </p:grpSpPr>
        <p:sp>
          <p:nvSpPr>
            <p:cNvPr id="12" name="Flèche droite rayée 11"/>
            <p:cNvSpPr/>
            <p:nvPr/>
          </p:nvSpPr>
          <p:spPr>
            <a:xfrm>
              <a:off x="4167741" y="4783755"/>
              <a:ext cx="981777" cy="234344"/>
            </a:xfrm>
            <a:prstGeom prst="striped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49518" y="4706671"/>
              <a:ext cx="2426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Achats par les étudiants</a:t>
              </a:r>
              <a:endParaRPr lang="fr-FR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7576144" y="4712584"/>
            <a:ext cx="3735221" cy="369332"/>
            <a:chOff x="7576144" y="4712584"/>
            <a:chExt cx="3735221" cy="369332"/>
          </a:xfrm>
        </p:grpSpPr>
        <p:sp>
          <p:nvSpPr>
            <p:cNvPr id="14" name="Flèche droite rayée 13"/>
            <p:cNvSpPr/>
            <p:nvPr/>
          </p:nvSpPr>
          <p:spPr>
            <a:xfrm>
              <a:off x="7576144" y="4797625"/>
              <a:ext cx="981777" cy="234344"/>
            </a:xfrm>
            <a:prstGeom prst="striped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94174" y="4712584"/>
              <a:ext cx="26171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Note de frais + justificatifs</a:t>
              </a:r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8694174" y="5031492"/>
            <a:ext cx="3576685" cy="1441497"/>
            <a:chOff x="8766693" y="5166950"/>
            <a:chExt cx="3576685" cy="1441497"/>
          </a:xfrm>
        </p:grpSpPr>
        <p:sp>
          <p:nvSpPr>
            <p:cNvPr id="16" name="Rectangle 15"/>
            <p:cNvSpPr/>
            <p:nvPr/>
          </p:nvSpPr>
          <p:spPr>
            <a:xfrm>
              <a:off x="8766693" y="5962116"/>
              <a:ext cx="35766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Helen Kassel, </a:t>
              </a:r>
            </a:p>
            <a:p>
              <a:r>
                <a:rPr lang="fr-FR">
                  <a:solidFill>
                    <a:srgbClr val="000000"/>
                  </a:solidFill>
                  <a:latin typeface="Calibri" panose="020F0502020204030204" pitchFamily="34" charset="0"/>
                </a:rPr>
                <a:t>responsable des projets transverses </a:t>
              </a:r>
              <a:endParaRPr lang="fr-FR"/>
            </a:p>
          </p:txBody>
        </p:sp>
        <p:sp>
          <p:nvSpPr>
            <p:cNvPr id="17" name="Flèche droite rayée 16"/>
            <p:cNvSpPr/>
            <p:nvPr/>
          </p:nvSpPr>
          <p:spPr>
            <a:xfrm rot="5400000">
              <a:off x="9568053" y="5459361"/>
              <a:ext cx="887926" cy="303104"/>
            </a:xfrm>
            <a:prstGeom prst="striped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100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Efrei Paris">
      <a:dk1>
        <a:srgbClr val="000000"/>
      </a:dk1>
      <a:lt1>
        <a:srgbClr val="FFFFFF"/>
      </a:lt1>
      <a:dk2>
        <a:srgbClr val="0070C0"/>
      </a:dk2>
      <a:lt2>
        <a:srgbClr val="F2F2F2"/>
      </a:lt2>
      <a:accent1>
        <a:srgbClr val="E6F4FD"/>
      </a:accent1>
      <a:accent2>
        <a:srgbClr val="CAD4E8"/>
      </a:accent2>
      <a:accent3>
        <a:srgbClr val="6A8EC9"/>
      </a:accent3>
      <a:accent4>
        <a:srgbClr val="3F5173"/>
      </a:accent4>
      <a:accent5>
        <a:srgbClr val="6FCFFF"/>
      </a:accent5>
      <a:accent6>
        <a:srgbClr val="F09715"/>
      </a:accent6>
      <a:hlink>
        <a:srgbClr val="007BC1"/>
      </a:hlink>
      <a:folHlink>
        <a:srgbClr val="94609A"/>
      </a:folHlink>
    </a:clrScheme>
    <a:fontScheme name="Personnalisé 1">
      <a:majorFont>
        <a:latin typeface="Neo Sans W1G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7D2CDE3B-E8EC-4B14-A7B4-CFA398EDB18D}" vid="{D77A80A0-5380-466C-A9F2-10BEEADD69D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881E2AD9E17F46857BFA53BFBEFEF9" ma:contentTypeVersion="6" ma:contentTypeDescription="Crée un document." ma:contentTypeScope="" ma:versionID="67a8e7ad36ea46efdb3bb60f2903057d">
  <xsd:schema xmlns:xsd="http://www.w3.org/2001/XMLSchema" xmlns:xs="http://www.w3.org/2001/XMLSchema" xmlns:p="http://schemas.microsoft.com/office/2006/metadata/properties" xmlns:ns2="888623ef-c5d7-4c1f-b5ac-cecc6d7c2948" targetNamespace="http://schemas.microsoft.com/office/2006/metadata/properties" ma:root="true" ma:fieldsID="58c6f2ad7c840dc094d00ed9f53bf943" ns2:_="">
    <xsd:import namespace="888623ef-c5d7-4c1f-b5ac-cecc6d7c29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623ef-c5d7-4c1f-b5ac-cecc6d7c29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D58198-9627-49BC-BB29-5DC02B7B6186}">
  <ds:schemaRefs>
    <ds:schemaRef ds:uri="888623ef-c5d7-4c1f-b5ac-cecc6d7c29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1DAF8E-7A68-4268-AAAD-C5F1B673D289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888623ef-c5d7-4c1f-b5ac-cecc6d7c2948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6F44AD4-1652-4B82-B0E7-362F0168C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0</TotalTime>
  <Words>781</Words>
  <Application>Microsoft Macintosh PowerPoint</Application>
  <PresentationFormat>Grand écran</PresentationFormat>
  <Paragraphs>209</Paragraphs>
  <Slides>22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Neo Sans Pro</vt:lpstr>
      <vt:lpstr>Neo Sans Pro Medium</vt:lpstr>
      <vt:lpstr>Neo Sans W1G</vt:lpstr>
      <vt:lpstr>Segoe UI</vt:lpstr>
      <vt:lpstr>Wingdings</vt:lpstr>
      <vt:lpstr>Thème Office</vt:lpstr>
      <vt:lpstr>PROJET TRANSVERSE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Techday 2020</vt:lpstr>
      <vt:lpstr>Premier prix 2020 -  Dur Dur Educcation </vt:lpstr>
      <vt:lpstr>Innovation LAB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TRANSVERSE</dc:title>
  <dc:creator>Helen Kassel</dc:creator>
  <cp:lastModifiedBy>Helen Kassel</cp:lastModifiedBy>
  <cp:revision>2</cp:revision>
  <dcterms:created xsi:type="dcterms:W3CDTF">2020-09-05T09:59:43Z</dcterms:created>
  <dcterms:modified xsi:type="dcterms:W3CDTF">2020-09-09T12:33:11Z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0x01010095881E2AD9E17F46857BFA53BFBEFEF9</vt:lpwstr>
  </property>
</Properties>
</file>